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062" r:id="rId1"/>
  </p:sldMasterIdLst>
  <p:notesMasterIdLst>
    <p:notesMasterId r:id="rId12"/>
  </p:notesMasterIdLst>
  <p:sldIdLst>
    <p:sldId id="256" r:id="rId2"/>
    <p:sldId id="257" r:id="rId3"/>
    <p:sldId id="274" r:id="rId4"/>
    <p:sldId id="272" r:id="rId5"/>
    <p:sldId id="273" r:id="rId6"/>
    <p:sldId id="270" r:id="rId7"/>
    <p:sldId id="278" r:id="rId8"/>
    <p:sldId id="277" r:id="rId9"/>
    <p:sldId id="276" r:id="rId10"/>
    <p:sldId id="265" r:id="rId11"/>
  </p:sldIdLst>
  <p:sldSz cx="18288000" cy="10287000"/>
  <p:notesSz cx="6858000" cy="9144000"/>
  <p:embeddedFontLst>
    <p:embeddedFont>
      <p:font typeface="Bookman Old Style" panose="02050604050505020204" pitchFamily="18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rbel" panose="020B0503020204020204" pitchFamily="34" charset="0"/>
      <p:regular r:id="rId21"/>
      <p:bold r:id="rId22"/>
      <p:italic r:id="rId23"/>
      <p:boldItalic r:id="rId24"/>
    </p:embeddedFont>
    <p:embeddedFont>
      <p:font typeface="Josefin Sans Regular" panose="020B0604020202020204" charset="0"/>
      <p:regular r:id="rId25"/>
    </p:embeddedFont>
    <p:embeddedFont>
      <p:font typeface="Montserrat Classic" panose="020B0604020202020204" charset="0"/>
      <p:regular r:id="rId26"/>
    </p:embeddedFont>
    <p:embeddedFont>
      <p:font typeface="Montserrat Classic Bold" panose="020B0604020202020204" charset="0"/>
      <p:regular r:id="rId27"/>
    </p:embeddedFont>
    <p:embeddedFont>
      <p:font typeface="Montserrat Semi-Bold" panose="020B0604020202020204" charset="0"/>
      <p:regular r:id="rId28"/>
    </p:embeddedFont>
    <p:embeddedFont>
      <p:font typeface="Sitka Banner Semibold" pitchFamily="2" charset="0"/>
      <p:bold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9" autoAdjust="0"/>
    <p:restoredTop sz="94622" autoAdjust="0"/>
  </p:normalViewPr>
  <p:slideViewPr>
    <p:cSldViewPr>
      <p:cViewPr varScale="1">
        <p:scale>
          <a:sx n="43" d="100"/>
          <a:sy n="43" d="100"/>
        </p:scale>
        <p:origin x="16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[Mudrika Kirana Sale-Purchase Data (1).xlsx]Monthly data!PivotTable7</c:name>
    <c:fmtId val="28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IN" sz="1800" b="1" i="0" u="none" strike="noStrike" kern="1200" spc="100" baseline="0" dirty="0">
                <a:solidFill>
                  <a:prstClr val="white">
                    <a:lumMod val="95000"/>
                  </a:prst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IN" sz="1800" b="1" i="0" u="none" strike="noStrike" kern="1200" spc="100" baseline="0" dirty="0">
                <a:solidFill>
                  <a:prstClr val="white">
                    <a:lumMod val="95000"/>
                  </a:prstClr>
                </a:solidFill>
                <a:effectLst/>
                <a:latin typeface="+mn-lt"/>
                <a:ea typeface="+mn-ea"/>
                <a:cs typeface="+mn-cs"/>
              </a:rPr>
              <a:t>Monthly Sale vs Purchase vs Gross Income Plot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IN" sz="1800" b="1" i="0" u="none" strike="noStrike" kern="1200" spc="100" baseline="0" dirty="0">
              <a:solidFill>
                <a:prstClr val="white">
                  <a:lumMod val="95000"/>
                </a:prst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3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3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3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solidFill>
              <a:schemeClr val="accent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3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solidFill>
              <a:schemeClr val="accent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3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solidFill>
              <a:schemeClr val="accent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3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solidFill>
              <a:schemeClr val="accent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solidFill>
              <a:schemeClr val="accent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3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solidFill>
              <a:schemeClr val="accent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3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solidFill>
              <a:schemeClr val="accent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3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solidFill>
              <a:schemeClr val="accent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'Monthly data'!$B$3</c:f>
              <c:strCache>
                <c:ptCount val="1"/>
                <c:pt idx="0">
                  <c:v>Sum of Sale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'Monthly data'!$A$4:$A$16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'Monthly data'!$B$4:$B$16</c:f>
              <c:numCache>
                <c:formatCode>General</c:formatCode>
                <c:ptCount val="12"/>
                <c:pt idx="0">
                  <c:v>98771</c:v>
                </c:pt>
                <c:pt idx="1">
                  <c:v>115440</c:v>
                </c:pt>
                <c:pt idx="2">
                  <c:v>123914</c:v>
                </c:pt>
                <c:pt idx="3">
                  <c:v>98687</c:v>
                </c:pt>
                <c:pt idx="4">
                  <c:v>94678</c:v>
                </c:pt>
                <c:pt idx="5">
                  <c:v>84622</c:v>
                </c:pt>
                <c:pt idx="6">
                  <c:v>86581</c:v>
                </c:pt>
                <c:pt idx="7">
                  <c:v>71968</c:v>
                </c:pt>
                <c:pt idx="8">
                  <c:v>74482</c:v>
                </c:pt>
                <c:pt idx="9">
                  <c:v>81387</c:v>
                </c:pt>
                <c:pt idx="10">
                  <c:v>85588</c:v>
                </c:pt>
                <c:pt idx="11">
                  <c:v>91812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E-4855-9F48-3680EDF804F4}"/>
            </c:ext>
          </c:extLst>
        </c:ser>
        <c:ser>
          <c:idx val="1"/>
          <c:order val="1"/>
          <c:tx>
            <c:strRef>
              <c:f>'Monthly data'!$C$3</c:f>
              <c:strCache>
                <c:ptCount val="1"/>
                <c:pt idx="0">
                  <c:v>Sum of Purchase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'Monthly data'!$A$4:$A$16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'Monthly data'!$C$4:$C$16</c:f>
              <c:numCache>
                <c:formatCode>General</c:formatCode>
                <c:ptCount val="12"/>
                <c:pt idx="0">
                  <c:v>100986</c:v>
                </c:pt>
                <c:pt idx="1">
                  <c:v>114633</c:v>
                </c:pt>
                <c:pt idx="2">
                  <c:v>122521</c:v>
                </c:pt>
                <c:pt idx="3">
                  <c:v>99635</c:v>
                </c:pt>
                <c:pt idx="4">
                  <c:v>93286</c:v>
                </c:pt>
                <c:pt idx="5">
                  <c:v>85751</c:v>
                </c:pt>
                <c:pt idx="6">
                  <c:v>85175</c:v>
                </c:pt>
                <c:pt idx="7">
                  <c:v>70756</c:v>
                </c:pt>
                <c:pt idx="8">
                  <c:v>78189</c:v>
                </c:pt>
                <c:pt idx="9">
                  <c:v>81692</c:v>
                </c:pt>
                <c:pt idx="10">
                  <c:v>85010</c:v>
                </c:pt>
                <c:pt idx="11">
                  <c:v>89998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E-4855-9F48-3680EDF804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59254543"/>
        <c:axId val="1759255791"/>
      </c:barChart>
      <c:lineChart>
        <c:grouping val="standard"/>
        <c:varyColors val="0"/>
        <c:ser>
          <c:idx val="2"/>
          <c:order val="2"/>
          <c:tx>
            <c:strRef>
              <c:f>'Monthly data'!$D$3</c:f>
              <c:strCache>
                <c:ptCount val="1"/>
                <c:pt idx="0">
                  <c:v>Sum of Current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E7E-4855-9F48-3680EDF804F4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E7E-4855-9F48-3680EDF804F4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E7E-4855-9F48-3680EDF804F4}"/>
                </c:ext>
              </c:extLst>
            </c:dLbl>
            <c:spPr>
              <a:solidFill>
                <a:srgbClr val="E5E5E5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'Monthly data'!$A$4:$A$16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'Monthly data'!$D$4:$D$16</c:f>
              <c:numCache>
                <c:formatCode>General</c:formatCode>
                <c:ptCount val="12"/>
                <c:pt idx="0">
                  <c:v>116434</c:v>
                </c:pt>
                <c:pt idx="1">
                  <c:v>89560</c:v>
                </c:pt>
                <c:pt idx="2">
                  <c:v>116170</c:v>
                </c:pt>
                <c:pt idx="3">
                  <c:v>117251</c:v>
                </c:pt>
                <c:pt idx="4">
                  <c:v>129476</c:v>
                </c:pt>
                <c:pt idx="5">
                  <c:v>113628</c:v>
                </c:pt>
                <c:pt idx="6">
                  <c:v>127725</c:v>
                </c:pt>
                <c:pt idx="7">
                  <c:v>118612</c:v>
                </c:pt>
                <c:pt idx="8">
                  <c:v>118525</c:v>
                </c:pt>
                <c:pt idx="9">
                  <c:v>109145</c:v>
                </c:pt>
                <c:pt idx="10">
                  <c:v>131470</c:v>
                </c:pt>
                <c:pt idx="11">
                  <c:v>118140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E7E-4855-9F48-3680EDF804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9254543"/>
        <c:axId val="1759255791"/>
      </c:lineChart>
      <c:catAx>
        <c:axId val="17592545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IN" sz="1800" b="1" i="0" u="none" strike="noStrike" kern="1200" cap="all" spc="100" baseline="0" dirty="0">
                    <a:solidFill>
                      <a:prstClr val="white">
                        <a:lumMod val="95000"/>
                      </a:prstClr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IN" sz="1800" b="1" i="0" u="none" strike="noStrike" kern="1200" spc="100" baseline="0" dirty="0">
                    <a:solidFill>
                      <a:prstClr val="white">
                        <a:lumMod val="95000"/>
                      </a:prstClr>
                    </a:solidFill>
                    <a:effectLst/>
                    <a:latin typeface="+mn-lt"/>
                    <a:ea typeface="+mn-ea"/>
                    <a:cs typeface="+mn-cs"/>
                  </a:rPr>
                  <a:t>Months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IN" sz="1800" b="1" i="0" u="none" strike="noStrike" kern="1200" cap="all" spc="100" baseline="0" dirty="0">
                  <a:solidFill>
                    <a:prstClr val="white">
                      <a:lumMod val="95000"/>
                    </a:prstClr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9255791"/>
        <c:crosses val="autoZero"/>
        <c:auto val="1"/>
        <c:lblAlgn val="ctr"/>
        <c:lblOffset val="100"/>
        <c:noMultiLvlLbl val="0"/>
      </c:catAx>
      <c:valAx>
        <c:axId val="1759255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IN" sz="1800" b="1" i="0" u="none" strike="noStrike" kern="1200" cap="all" spc="100" baseline="0" dirty="0">
                    <a:solidFill>
                      <a:prstClr val="white">
                        <a:lumMod val="95000"/>
                      </a:prstClr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IN" sz="1800" b="1" i="0" u="none" strike="noStrike" kern="1200" cap="all" spc="100" baseline="0" dirty="0">
                    <a:solidFill>
                      <a:prstClr val="white">
                        <a:lumMod val="95000"/>
                      </a:prstClr>
                    </a:solidFill>
                    <a:effectLst/>
                    <a:latin typeface="+mn-lt"/>
                    <a:ea typeface="+mn-ea"/>
                    <a:cs typeface="+mn-cs"/>
                  </a:rPr>
                  <a:t>SALE-Purchase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IN" sz="1800" b="1" i="0" u="none" strike="noStrike" kern="1200" cap="all" spc="100" baseline="0" dirty="0">
                  <a:solidFill>
                    <a:prstClr val="white">
                      <a:lumMod val="95000"/>
                    </a:prstClr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9254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>
      <a:glow rad="228600">
        <a:srgbClr val="EB8F22">
          <a:satMod val="175000"/>
          <a:alpha val="40000"/>
        </a:srgbClr>
      </a:glow>
    </a:effectLst>
  </c:spPr>
  <c:txPr>
    <a:bodyPr/>
    <a:lstStyle/>
    <a:p>
      <a:pPr>
        <a:defRPr lang="en-US" sz="1000" b="0" i="0" u="none" strike="noStrike" kern="1200" baseline="0"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00"/>
              <a:t>Sum of Profit Margin by Category</a:t>
            </a:r>
          </a:p>
        </c:rich>
      </c:tx>
      <c:layout>
        <c:manualLayout>
          <c:xMode val="edge"/>
          <c:yMode val="edge"/>
          <c:x val="0.33528210785264895"/>
          <c:y val="4.69166597899028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1"/>
        <c:ser>
          <c:idx val="0"/>
          <c:order val="0"/>
          <c:tx>
            <c:v>Total</c:v>
          </c:tx>
          <c:invertIfNegative val="1"/>
          <c:dPt>
            <c:idx val="0"/>
            <c:invertIfNegative val="1"/>
            <c:bubble3D val="0"/>
            <c:spPr>
              <a:noFill/>
              <a:ln w="9525" cap="flat" cmpd="sng" algn="ctr">
                <a:solidFill>
                  <a:schemeClr val="accent1"/>
                </a:solidFill>
                <a:miter lim="800000"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1054-4BD0-AEB9-6554FA09669E}"/>
              </c:ext>
            </c:extLst>
          </c:dPt>
          <c:dPt>
            <c:idx val="1"/>
            <c:invertIfNegative val="1"/>
            <c:bubble3D val="0"/>
            <c:spPr>
              <a:noFill/>
              <a:ln w="9525" cap="flat" cmpd="sng" algn="ctr">
                <a:solidFill>
                  <a:schemeClr val="accent3"/>
                </a:solidFill>
                <a:miter lim="800000"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1054-4BD0-AEB9-6554FA09669E}"/>
              </c:ext>
            </c:extLst>
          </c:dPt>
          <c:dPt>
            <c:idx val="2"/>
            <c:invertIfNegative val="1"/>
            <c:bubble3D val="0"/>
            <c:spPr>
              <a:noFill/>
              <a:ln w="9525" cap="flat" cmpd="sng" algn="ctr">
                <a:solidFill>
                  <a:schemeClr val="accent5"/>
                </a:solidFill>
                <a:miter lim="800000"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5-1054-4BD0-AEB9-6554FA09669E}"/>
              </c:ext>
            </c:extLst>
          </c:dPt>
          <c:dPt>
            <c:idx val="3"/>
            <c:invertIfNegative val="1"/>
            <c:bubble3D val="0"/>
            <c:spPr>
              <a:noFill/>
              <a:ln w="9525" cap="flat" cmpd="sng" algn="ctr">
                <a:solidFill>
                  <a:schemeClr val="accent1">
                    <a:lumMod val="60000"/>
                  </a:schemeClr>
                </a:solidFill>
                <a:miter lim="800000"/>
              </a:ln>
              <a:effectLst>
                <a:glow rad="63500">
                  <a:schemeClr val="accent1">
                    <a:lumMod val="6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7-1054-4BD0-AEB9-6554FA09669E}"/>
              </c:ext>
            </c:extLst>
          </c:dPt>
          <c:dPt>
            <c:idx val="4"/>
            <c:invertIfNegative val="1"/>
            <c:bubble3D val="0"/>
            <c:spPr>
              <a:noFill/>
              <a:ln w="9525" cap="flat" cmpd="sng" algn="ctr">
                <a:solidFill>
                  <a:schemeClr val="accent3">
                    <a:lumMod val="60000"/>
                  </a:schemeClr>
                </a:solidFill>
                <a:miter lim="800000"/>
              </a:ln>
              <a:effectLst>
                <a:glow rad="63500">
                  <a:schemeClr val="accent3">
                    <a:lumMod val="6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1054-4BD0-AEB9-6554FA09669E}"/>
              </c:ext>
            </c:extLst>
          </c:dPt>
          <c:dPt>
            <c:idx val="5"/>
            <c:invertIfNegative val="1"/>
            <c:bubble3D val="0"/>
            <c:spPr>
              <a:noFill/>
              <a:ln w="9525" cap="flat" cmpd="sng" algn="ctr">
                <a:solidFill>
                  <a:schemeClr val="accent5">
                    <a:lumMod val="60000"/>
                  </a:schemeClr>
                </a:solidFill>
                <a:miter lim="800000"/>
              </a:ln>
              <a:effectLst>
                <a:glow rad="63500">
                  <a:schemeClr val="accent5">
                    <a:lumMod val="6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B-1054-4BD0-AEB9-6554FA09669E}"/>
              </c:ext>
            </c:extLst>
          </c:dPt>
          <c:dPt>
            <c:idx val="6"/>
            <c:invertIfNegative val="1"/>
            <c:bubble3D val="0"/>
            <c:spPr>
              <a:noFill/>
              <a:ln w="9525" cap="flat" cmpd="sng" algn="ctr">
                <a:solidFill>
                  <a:schemeClr val="accent1">
                    <a:lumMod val="80000"/>
                    <a:lumOff val="20000"/>
                  </a:schemeClr>
                </a:solidFill>
                <a:miter lim="800000"/>
              </a:ln>
              <a:effectLst>
                <a:glow rad="63500">
                  <a:schemeClr val="accent1">
                    <a:lumMod val="80000"/>
                    <a:lumOff val="2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D-1054-4BD0-AEB9-6554FA09669E}"/>
              </c:ext>
            </c:extLst>
          </c:dPt>
          <c:dPt>
            <c:idx val="7"/>
            <c:invertIfNegative val="1"/>
            <c:bubble3D val="0"/>
            <c:spPr>
              <a:noFill/>
              <a:ln w="9525" cap="flat" cmpd="sng" algn="ctr">
                <a:solidFill>
                  <a:schemeClr val="accent3">
                    <a:lumMod val="80000"/>
                    <a:lumOff val="20000"/>
                  </a:schemeClr>
                </a:solidFill>
                <a:miter lim="800000"/>
              </a:ln>
              <a:effectLst>
                <a:glow rad="63500">
                  <a:schemeClr val="accent3">
                    <a:lumMod val="80000"/>
                    <a:lumOff val="2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F-1054-4BD0-AEB9-6554FA09669E}"/>
              </c:ext>
            </c:extLst>
          </c:dPt>
          <c:dPt>
            <c:idx val="8"/>
            <c:invertIfNegative val="1"/>
            <c:bubble3D val="0"/>
            <c:spPr>
              <a:noFill/>
              <a:ln w="9525" cap="flat" cmpd="sng" algn="ctr">
                <a:solidFill>
                  <a:schemeClr val="accent5">
                    <a:lumMod val="80000"/>
                    <a:lumOff val="20000"/>
                  </a:schemeClr>
                </a:solidFill>
                <a:miter lim="800000"/>
              </a:ln>
              <a:effectLst>
                <a:glow rad="63500">
                  <a:schemeClr val="accent5">
                    <a:lumMod val="80000"/>
                    <a:lumOff val="2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11-1054-4BD0-AEB9-6554FA09669E}"/>
              </c:ext>
            </c:extLst>
          </c:dPt>
          <c:dLbls>
            <c:dLbl>
              <c:idx val="0"/>
              <c:spPr>
                <a:solidFill>
                  <a:srgbClr val="002060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l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1054-4BD0-AEB9-6554FA09669E}"/>
                </c:ext>
              </c:extLst>
            </c:dLbl>
            <c:dLbl>
              <c:idx val="5"/>
              <c:spPr>
                <a:solidFill>
                  <a:srgbClr val="002060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l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1054-4BD0-AEB9-6554FA09669E}"/>
                </c:ext>
              </c:extLst>
            </c:dLbl>
            <c:dLbl>
              <c:idx val="6"/>
              <c:spPr>
                <a:solidFill>
                  <a:srgbClr val="002060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l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1054-4BD0-AEB9-6554FA09669E}"/>
                </c:ext>
              </c:extLst>
            </c:dLbl>
            <c:dLbl>
              <c:idx val="7"/>
              <c:spPr>
                <a:solidFill>
                  <a:srgbClr val="002060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l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1054-4BD0-AEB9-6554FA0966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'profit margin'!$A$4:$A$12</c:f>
              <c:strCache>
                <c:ptCount val="9"/>
                <c:pt idx="0">
                  <c:v>Chocolate and Chips</c:v>
                </c:pt>
                <c:pt idx="1">
                  <c:v>Cosmetic Product</c:v>
                </c:pt>
                <c:pt idx="2">
                  <c:v>Namkeen &amp; Biscuit</c:v>
                </c:pt>
                <c:pt idx="3">
                  <c:v>Packaged Food</c:v>
                </c:pt>
                <c:pt idx="4">
                  <c:v>Soap &amp; Dental Care</c:v>
                </c:pt>
                <c:pt idx="5">
                  <c:v>Tobacoo &amp; Pan Masala</c:v>
                </c:pt>
                <c:pt idx="6">
                  <c:v>Unpacked Rasan</c:v>
                </c:pt>
                <c:pt idx="7">
                  <c:v>Vegetable Oil </c:v>
                </c:pt>
                <c:pt idx="8">
                  <c:v>Washing Powder &amp; Soap</c:v>
                </c:pt>
              </c:strCache>
            </c:strRef>
          </c:cat>
          <c:val>
            <c:numRef>
              <c:f>'profit margin'!$B$4:$B$12</c:f>
              <c:numCache>
                <c:formatCode>General</c:formatCode>
                <c:ptCount val="9"/>
                <c:pt idx="0">
                  <c:v>157.14800000000002</c:v>
                </c:pt>
                <c:pt idx="1">
                  <c:v>60.600000000000009</c:v>
                </c:pt>
                <c:pt idx="2">
                  <c:v>63.640000000000029</c:v>
                </c:pt>
                <c:pt idx="3">
                  <c:v>51.43</c:v>
                </c:pt>
                <c:pt idx="4">
                  <c:v>94.95000000000006</c:v>
                </c:pt>
                <c:pt idx="5">
                  <c:v>113.02</c:v>
                </c:pt>
                <c:pt idx="6">
                  <c:v>177.6</c:v>
                </c:pt>
                <c:pt idx="7">
                  <c:v>116</c:v>
                </c:pt>
                <c:pt idx="8">
                  <c:v>93.29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1054-4BD0-AEB9-6554FA0966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-50"/>
        <c:axId val="1161946976"/>
        <c:axId val="461947328"/>
      </c:barChart>
      <c:catAx>
        <c:axId val="1161946976"/>
        <c:scaling>
          <c:orientation val="maxMin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Category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solidFill>
            <a:srgbClr val="21212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947328"/>
        <c:crosses val="autoZero"/>
        <c:auto val="1"/>
        <c:lblAlgn val="ctr"/>
        <c:lblOffset val="100"/>
        <c:noMultiLvlLbl val="1"/>
      </c:catAx>
      <c:valAx>
        <c:axId val="4619473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Margin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946976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1"/>
  </c:chart>
  <c:spPr>
    <a:solidFill>
      <a:schemeClr val="dk1">
        <a:lumMod val="75000"/>
        <a:lumOff val="25000"/>
      </a:schemeClr>
    </a:solidFill>
    <a:ln w="3175" cap="flat" cmpd="sng" algn="ctr">
      <a:solidFill>
        <a:schemeClr val="dk1">
          <a:lumMod val="15000"/>
          <a:lumOff val="85000"/>
        </a:schemeClr>
      </a:solidFill>
      <a:round/>
    </a:ln>
    <a:effectLst>
      <a:glow rad="139700">
        <a:srgbClr val="EB8F22">
          <a:satMod val="175000"/>
          <a:alpha val="40000"/>
        </a:srgbClr>
      </a:glow>
    </a:effectLst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930CC-5CBF-4B5B-9680-26238C6A9717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11F700-F0C0-46DB-B6C0-CA58F9079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157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Sure, here's a summary of the analysis process and method used in this report in bullet points: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Data pre-processing: Inputting raw data into Excel and performing data pre-processing tasks to ensure the data was ready for analysis.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Data cleaning: Cleaning the unstructured data to remove inconsistencies, duplications, or missing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Data analysis: Conducting data analysis using Excel's features such as pivot tables, charts, and functions to understand daily sales patterns and identify the lowest sales days.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Correction of human error: Correcting human errors in the calculations using Excel.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Reporting: Documenting the results in a report with tables, charts, and visual aids, including recommendations for improving the way data is stored and analyzed in the future.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11F700-F0C0-46DB-B6C0-CA58F9079ED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9665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819150" y="-7144"/>
            <a:ext cx="7522368" cy="10294145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2602" y="2070103"/>
            <a:ext cx="12861933" cy="3924299"/>
          </a:xfrm>
        </p:spPr>
        <p:txBody>
          <a:bodyPr anchor="b">
            <a:normAutofit/>
          </a:bodyPr>
          <a:lstStyle>
            <a:lvl1pPr algn="r">
              <a:defRPr sz="9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73066" y="5994401"/>
            <a:ext cx="10481468" cy="2082801"/>
          </a:xfrm>
        </p:spPr>
        <p:txBody>
          <a:bodyPr anchor="t">
            <a:normAutofit/>
          </a:bodyPr>
          <a:lstStyle>
            <a:lvl1pPr marL="0" indent="0" algn="r">
              <a:buNone/>
              <a:defRPr sz="3150">
                <a:solidFill>
                  <a:schemeClr val="tx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98618" y="8824913"/>
            <a:ext cx="6486066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21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6467" y="7099298"/>
            <a:ext cx="15028067" cy="850107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9018" y="1398168"/>
            <a:ext cx="12338916" cy="474746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26467" y="7949405"/>
            <a:ext cx="15028067" cy="740568"/>
          </a:xfrm>
        </p:spPr>
        <p:txBody>
          <a:bodyPr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11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6469" y="1028700"/>
            <a:ext cx="15028067" cy="4572000"/>
          </a:xfrm>
        </p:spPr>
        <p:txBody>
          <a:bodyPr anchor="ctr">
            <a:normAutofit/>
          </a:bodyPr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6469" y="6515100"/>
            <a:ext cx="15028070" cy="2171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97918" y="1294535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340138" y="4229099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318" y="1028701"/>
            <a:ext cx="13485018" cy="4114799"/>
          </a:xfrm>
        </p:spPr>
        <p:txBody>
          <a:bodyPr anchor="ctr">
            <a:normAutofit/>
          </a:bodyPr>
          <a:lstStyle>
            <a:lvl1pPr algn="ctr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655217" y="5143499"/>
            <a:ext cx="12799223" cy="5715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7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6467" y="6515100"/>
            <a:ext cx="15028067" cy="2171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03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6470" y="4962872"/>
            <a:ext cx="15028064" cy="2203200"/>
          </a:xfrm>
        </p:spPr>
        <p:txBody>
          <a:bodyPr anchor="b">
            <a:normAutofit/>
          </a:bodyPr>
          <a:lstStyle>
            <a:lvl1pPr algn="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6468" y="7166072"/>
            <a:ext cx="15028065" cy="1290600"/>
          </a:xfrm>
        </p:spPr>
        <p:txBody>
          <a:bodyPr anchor="t">
            <a:normAutofit/>
          </a:bodyPr>
          <a:lstStyle>
            <a:lvl1pPr marL="0" indent="0" algn="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19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97918" y="1294535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340138" y="4229099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318" y="1028701"/>
            <a:ext cx="13485018" cy="4114799"/>
          </a:xfrm>
        </p:spPr>
        <p:txBody>
          <a:bodyPr anchor="ctr">
            <a:normAutofit/>
          </a:bodyPr>
          <a:lstStyle>
            <a:lvl1pPr algn="ctr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26470" y="5829300"/>
            <a:ext cx="15028065" cy="13335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36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6468" y="7162800"/>
            <a:ext cx="15028065" cy="1524000"/>
          </a:xfrm>
        </p:spPr>
        <p:txBody>
          <a:bodyPr anchor="t">
            <a:normAutofit/>
          </a:bodyPr>
          <a:lstStyle>
            <a:lvl1pPr marL="0" indent="0" algn="r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74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6470" y="1028701"/>
            <a:ext cx="15028068" cy="409098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26469" y="5257800"/>
            <a:ext cx="15028070" cy="12573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2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6467" y="6515100"/>
            <a:ext cx="15028070" cy="21717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40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07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98983" y="1028700"/>
            <a:ext cx="2655554" cy="7658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6468" y="1028700"/>
            <a:ext cx="12029613" cy="76581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13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427785" y="8800697"/>
            <a:ext cx="8267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31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19" y="4000498"/>
            <a:ext cx="13396121" cy="3165573"/>
          </a:xfrm>
        </p:spPr>
        <p:txBody>
          <a:bodyPr anchor="b"/>
          <a:lstStyle>
            <a:lvl1pPr algn="r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58417" y="7166072"/>
            <a:ext cx="13396122" cy="1290600"/>
          </a:xfrm>
        </p:spPr>
        <p:txBody>
          <a:bodyPr anchor="t">
            <a:normAutofit/>
          </a:bodyPr>
          <a:lstStyle>
            <a:lvl1pPr marL="0" indent="0" algn="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97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6467" y="1028701"/>
            <a:ext cx="15028070" cy="2628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6469" y="4000499"/>
            <a:ext cx="7342583" cy="4686302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2700"/>
            </a:lvl1pPr>
            <a:lvl2pPr>
              <a:buClr>
                <a:schemeClr val="accent1">
                  <a:lumMod val="75000"/>
                </a:schemeClr>
              </a:buClr>
              <a:defRPr sz="2400"/>
            </a:lvl2pPr>
            <a:lvl3pPr>
              <a:buClr>
                <a:schemeClr val="accent1">
                  <a:lumMod val="75000"/>
                </a:schemeClr>
              </a:buClr>
              <a:defRPr sz="2100"/>
            </a:lvl3pPr>
            <a:lvl4pPr>
              <a:buClr>
                <a:schemeClr val="accent1">
                  <a:lumMod val="75000"/>
                </a:schemeClr>
              </a:buClr>
              <a:defRPr sz="1800"/>
            </a:lvl4pPr>
            <a:lvl5pPr>
              <a:buClr>
                <a:schemeClr val="accent1">
                  <a:lumMod val="7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1951" y="4000500"/>
            <a:ext cx="7342584" cy="46863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2700"/>
            </a:lvl1pPr>
            <a:lvl2pPr>
              <a:buClr>
                <a:schemeClr val="accent1">
                  <a:lumMod val="75000"/>
                </a:schemeClr>
              </a:buClr>
              <a:defRPr sz="2400"/>
            </a:lvl2pPr>
            <a:lvl3pPr>
              <a:buClr>
                <a:schemeClr val="accent1">
                  <a:lumMod val="75000"/>
                </a:schemeClr>
              </a:buClr>
              <a:defRPr sz="2100"/>
            </a:lvl3pPr>
            <a:lvl4pPr>
              <a:buClr>
                <a:schemeClr val="accent1">
                  <a:lumMod val="75000"/>
                </a:schemeClr>
              </a:buClr>
              <a:defRPr sz="1800"/>
            </a:lvl4pPr>
            <a:lvl5pPr>
              <a:buClr>
                <a:schemeClr val="accent1">
                  <a:lumMod val="7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4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58269" y="3987800"/>
            <a:ext cx="6910782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>
                <a:solidFill>
                  <a:schemeClr val="accent1">
                    <a:lumMod val="75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6467" y="5003006"/>
            <a:ext cx="7342584" cy="3683793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2700"/>
            </a:lvl1pPr>
            <a:lvl2pPr>
              <a:buClr>
                <a:schemeClr val="accent1">
                  <a:lumMod val="75000"/>
                </a:schemeClr>
              </a:buClr>
              <a:defRPr sz="2400"/>
            </a:lvl2pPr>
            <a:lvl3pPr>
              <a:buClr>
                <a:schemeClr val="accent1">
                  <a:lumMod val="75000"/>
                </a:schemeClr>
              </a:buClr>
              <a:defRPr sz="2100"/>
            </a:lvl3pPr>
            <a:lvl4pPr>
              <a:buClr>
                <a:schemeClr val="accent1">
                  <a:lumMod val="75000"/>
                </a:schemeClr>
              </a:buClr>
              <a:defRPr sz="1800"/>
            </a:lvl4pPr>
            <a:lvl5pPr>
              <a:buClr>
                <a:schemeClr val="accent1">
                  <a:lumMod val="7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320731" y="4000500"/>
            <a:ext cx="6933806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>
                <a:solidFill>
                  <a:schemeClr val="accent1">
                    <a:lumMod val="75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911951" y="5003006"/>
            <a:ext cx="7342584" cy="3683793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2700"/>
            </a:lvl1pPr>
            <a:lvl2pPr>
              <a:buClr>
                <a:schemeClr val="accent1">
                  <a:lumMod val="75000"/>
                </a:schemeClr>
              </a:buClr>
              <a:defRPr sz="2400"/>
            </a:lvl2pPr>
            <a:lvl3pPr>
              <a:buClr>
                <a:schemeClr val="accent1">
                  <a:lumMod val="75000"/>
                </a:schemeClr>
              </a:buClr>
              <a:defRPr sz="2100"/>
            </a:lvl3pPr>
            <a:lvl4pPr>
              <a:buClr>
                <a:schemeClr val="accent1">
                  <a:lumMod val="75000"/>
                </a:schemeClr>
              </a:buClr>
              <a:defRPr sz="1800"/>
            </a:lvl4pPr>
            <a:lvl5pPr>
              <a:buClr>
                <a:schemeClr val="accent1">
                  <a:lumMod val="7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05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71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41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6469" y="2400300"/>
            <a:ext cx="5323682" cy="2057400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93050" y="1028699"/>
            <a:ext cx="9361485" cy="7658102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26469" y="4457700"/>
            <a:ext cx="5323682" cy="274320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90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086" y="2628899"/>
            <a:ext cx="8139237" cy="2057400"/>
          </a:xfrm>
        </p:spPr>
        <p:txBody>
          <a:bodyPr anchor="b">
            <a:normAutofit/>
          </a:bodyPr>
          <a:lstStyle>
            <a:lvl1pPr algn="ctr">
              <a:defRPr sz="4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392023" y="1371600"/>
            <a:ext cx="4921461" cy="6858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24086" y="4686299"/>
            <a:ext cx="8139237" cy="2743200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02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26219" y="1"/>
            <a:ext cx="3655220" cy="10287002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6467" y="1028701"/>
            <a:ext cx="15028070" cy="26288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6466" y="4000499"/>
            <a:ext cx="15028070" cy="4686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98984" y="8824913"/>
            <a:ext cx="17145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58419" y="8824913"/>
            <a:ext cx="1062626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427785" y="8824913"/>
            <a:ext cx="82675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2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  <p:sldLayoutId id="2147484074" r:id="rId12"/>
    <p:sldLayoutId id="2147484075" r:id="rId13"/>
    <p:sldLayoutId id="2147484076" r:id="rId14"/>
    <p:sldLayoutId id="2147484077" r:id="rId15"/>
    <p:sldLayoutId id="2147484078" r:id="rId16"/>
    <p:sldLayoutId id="2147484079" r:id="rId17"/>
  </p:sldLayoutIdLst>
  <p:txStyles>
    <p:titleStyle>
      <a:lvl1pPr algn="ctr" defTabSz="685800" rtl="0" eaLnBrk="1" latinLnBrk="0" hangingPunct="1">
        <a:spcBef>
          <a:spcPct val="0"/>
        </a:spcBef>
        <a:buNone/>
        <a:defRPr sz="6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3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3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7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1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1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1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1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1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shrikrishnapandey72@gmail.com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bdm%20project" TargetMode="External"/><Relationship Id="rId7" Type="http://schemas.microsoft.com/office/2007/relationships/hdphoto" Target="../media/hdphoto5.wdp"/><Relationship Id="rId2" Type="http://schemas.openxmlformats.org/officeDocument/2006/relationships/hyperlink" Target="Mudrika%20Kirana%20Sale-Purchase%20Data%20(1).xlsx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hyperlink" Target="Mudrika%20Kirana%20Provision%20Item-wise%20detail%20(1).xlsx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Survey%20Data%20MKP%20(1).xlsx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8395202" y="1092231"/>
            <a:ext cx="849121" cy="849121"/>
            <a:chOff x="0" y="0"/>
            <a:chExt cx="1132161" cy="113216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8084" y="38084"/>
              <a:ext cx="1055992" cy="1055992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1132161" cy="1132161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9608090" y="1232312"/>
            <a:ext cx="4161884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E5E5E5"/>
                </a:solidFill>
                <a:latin typeface="Montserrat Classic"/>
              </a:rPr>
              <a:t>IIT MADRAS BS DEGREE IN </a:t>
            </a:r>
          </a:p>
          <a:p>
            <a:pPr marL="0" lvl="0" indent="0">
              <a:lnSpc>
                <a:spcPts val="2240"/>
              </a:lnSpc>
            </a:pPr>
            <a:r>
              <a:rPr lang="en-US" sz="1600">
                <a:solidFill>
                  <a:srgbClr val="E5E5E5"/>
                </a:solidFill>
                <a:latin typeface="Montserrat Classic"/>
              </a:rPr>
              <a:t>DATA SCIENCE AND APPLICATION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395202" y="2652150"/>
            <a:ext cx="8864098" cy="4820131"/>
            <a:chOff x="0" y="0"/>
            <a:chExt cx="11818797" cy="642684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6200"/>
              <a:ext cx="11818797" cy="4792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349"/>
                </a:lnSpc>
              </a:pPr>
              <a:r>
                <a:rPr lang="en-US" sz="8499" dirty="0">
                  <a:solidFill>
                    <a:srgbClr val="E5E5E5"/>
                  </a:solidFill>
                  <a:latin typeface="Montserrat Classic Bold"/>
                </a:rPr>
                <a:t>CAPSTONE  PROJECT PRESENTATION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295482"/>
              <a:ext cx="11818797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499" dirty="0">
                  <a:solidFill>
                    <a:srgbClr val="E5E5E5"/>
                  </a:solidFill>
                  <a:latin typeface="Montserrat Classic"/>
                </a:rPr>
                <a:t>Analyzing the Financial Performance of Mudrika Kirana Provision: Insights and Recommendations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395202" y="8340206"/>
            <a:ext cx="5058474" cy="1355393"/>
            <a:chOff x="0" y="-89959"/>
            <a:chExt cx="6744632" cy="180719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587007"/>
              <a:ext cx="6706548" cy="1130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E5E5E5"/>
                  </a:solidFill>
                  <a:latin typeface="Montserrat Classic"/>
                </a:rPr>
                <a:t>Shri Krishna Pandey</a:t>
              </a:r>
            </a:p>
            <a:p>
              <a:pPr>
                <a:lnSpc>
                  <a:spcPts val="3499"/>
                </a:lnSpc>
              </a:pPr>
              <a:endParaRPr lang="en-US" sz="2499" dirty="0">
                <a:solidFill>
                  <a:srgbClr val="E5E5E5"/>
                </a:solidFill>
                <a:latin typeface="Montserrat Classic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8084" y="-89959"/>
              <a:ext cx="6706548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760"/>
                </a:lnSpc>
              </a:pPr>
              <a:r>
                <a:rPr lang="en-US" sz="23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Montserrat Semi-Bold"/>
                </a:rPr>
                <a:t>PRESENTED BY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007280" y="1784906"/>
            <a:ext cx="6688412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dirty="0">
                <a:solidFill>
                  <a:srgbClr val="E5E5E5"/>
                </a:solidFill>
                <a:latin typeface="Montserrat Classic Bold"/>
              </a:rPr>
              <a:t>THANK YOU.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007280" y="4582725"/>
            <a:ext cx="5957160" cy="1095263"/>
            <a:chOff x="0" y="-9525"/>
            <a:chExt cx="7942880" cy="1460350"/>
          </a:xfrm>
        </p:grpSpPr>
        <p:sp>
          <p:nvSpPr>
            <p:cNvPr id="5" name="TextBox 5"/>
            <p:cNvSpPr txBox="1"/>
            <p:nvPr/>
          </p:nvSpPr>
          <p:spPr>
            <a:xfrm>
              <a:off x="0" y="857415"/>
              <a:ext cx="7942880" cy="593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lnSpc>
                  <a:spcPts val="3936"/>
                </a:lnSpc>
                <a:spcBef>
                  <a:spcPct val="0"/>
                </a:spcBef>
              </a:pPr>
              <a:r>
                <a:rPr lang="en-US" sz="2811" dirty="0">
                  <a:solidFill>
                    <a:srgbClr val="E5E5E5"/>
                  </a:solidFill>
                  <a:latin typeface="Montserrat Classic"/>
                  <a:hlinkClick r:id="rId2"/>
                </a:rPr>
                <a:t>shrikrishnapandey72@gmail.com</a:t>
              </a:r>
              <a:r>
                <a:rPr lang="en-US" sz="2811" dirty="0">
                  <a:solidFill>
                    <a:srgbClr val="E5E5E5"/>
                  </a:solidFill>
                  <a:latin typeface="Montserrat Classic"/>
                </a:rPr>
                <a:t>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7942880" cy="695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48"/>
                </a:lnSpc>
              </a:pPr>
              <a:r>
                <a:rPr lang="en-US" sz="3373" dirty="0">
                  <a:solidFill>
                    <a:srgbClr val="7B6079"/>
                  </a:solidFill>
                  <a:latin typeface="Montserrat Classic"/>
                </a:rPr>
                <a:t>EMAIL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660289" y="1028700"/>
            <a:ext cx="1599011" cy="1599011"/>
            <a:chOff x="0" y="0"/>
            <a:chExt cx="2132014" cy="2132014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71718" y="71718"/>
              <a:ext cx="1988579" cy="198857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2132014" cy="2132014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4007280" y="6445339"/>
            <a:ext cx="8115300" cy="1272530"/>
            <a:chOff x="0" y="-9526"/>
            <a:chExt cx="10820400" cy="169670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828840"/>
              <a:ext cx="10820400" cy="858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lnSpc>
                  <a:spcPts val="5336"/>
                </a:lnSpc>
                <a:spcBef>
                  <a:spcPct val="0"/>
                </a:spcBef>
              </a:pPr>
              <a:r>
                <a:rPr lang="en-US" sz="3811" dirty="0">
                  <a:solidFill>
                    <a:srgbClr val="E5E5E5"/>
                  </a:solidFill>
                  <a:latin typeface="Josefin Sans Regular"/>
                </a:rPr>
                <a:t>This ending has a new beginning.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6"/>
              <a:ext cx="10820400" cy="695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48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B96F01-3E1E-C5BC-A728-6615AD07AD54}"/>
              </a:ext>
            </a:extLst>
          </p:cNvPr>
          <p:cNvSpPr txBox="1"/>
          <p:nvPr/>
        </p:nvSpPr>
        <p:spPr>
          <a:xfrm>
            <a:off x="16894407" y="9410700"/>
            <a:ext cx="461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E5E5E5"/>
                </a:solidFill>
                <a:latin typeface="Montserrat Classic" panose="020B0604020202020204" charset="0"/>
              </a:rPr>
              <a:t>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905000" y="4568825"/>
            <a:ext cx="5524500" cy="1149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E5E5E5"/>
                </a:solidFill>
                <a:latin typeface="Montserrat Classic Bold"/>
              </a:rPr>
              <a:t>AGENDA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40C4D5-A5C1-3306-34A1-423DE8A9D7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140807"/>
              </p:ext>
            </p:extLst>
          </p:nvPr>
        </p:nvGraphicFramePr>
        <p:xfrm>
          <a:off x="10668000" y="1077619"/>
          <a:ext cx="6782092" cy="6933819"/>
        </p:xfrm>
        <a:graphic>
          <a:graphicData uri="http://schemas.openxmlformats.org/drawingml/2006/table">
            <a:tbl>
              <a:tblPr/>
              <a:tblGrid>
                <a:gridCol w="6782092">
                  <a:extLst>
                    <a:ext uri="{9D8B030D-6E8A-4147-A177-3AD203B41FA5}">
                      <a16:colId xmlns:a16="http://schemas.microsoft.com/office/drawing/2014/main" val="2709444497"/>
                    </a:ext>
                  </a:extLst>
                </a:gridCol>
              </a:tblGrid>
              <a:tr h="72561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u="sng" dirty="0">
                          <a:solidFill>
                            <a:schemeClr val="accent1"/>
                          </a:solidFill>
                          <a:latin typeface="Montserrat Classic"/>
                          <a:hlinkClick r:id="rId2" action="ppaction://hlinksldjump"/>
                        </a:rPr>
                        <a:t>Introduction</a:t>
                      </a:r>
                      <a:endParaRPr lang="en-US" sz="2000" dirty="0">
                        <a:solidFill>
                          <a:schemeClr val="accent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512727"/>
                  </a:ext>
                </a:extLst>
              </a:tr>
              <a:tr h="72561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u="sng" dirty="0">
                          <a:solidFill>
                            <a:schemeClr val="accent1"/>
                          </a:solidFill>
                          <a:latin typeface="Montserrat Classic"/>
                          <a:hlinkClick r:id="rId3" action="ppaction://hlinksldjump"/>
                        </a:rPr>
                        <a:t>Organization Background and Problems</a:t>
                      </a:r>
                      <a:endParaRPr lang="en-US" sz="2000" dirty="0">
                        <a:solidFill>
                          <a:schemeClr val="accent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129047"/>
                  </a:ext>
                </a:extLst>
              </a:tr>
              <a:tr h="72561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u="sng" dirty="0">
                          <a:solidFill>
                            <a:schemeClr val="accent1"/>
                          </a:solidFill>
                          <a:latin typeface="Montserrat Classic"/>
                          <a:hlinkClick r:id="rId4" action="ppaction://hlinksldjump"/>
                        </a:rPr>
                        <a:t>Problem Faced/Objectives of the Project</a:t>
                      </a:r>
                      <a:endParaRPr lang="en-US" sz="2000" u="sng" dirty="0">
                        <a:solidFill>
                          <a:schemeClr val="accent1"/>
                        </a:solidFill>
                        <a:latin typeface="Montserrat Classic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endParaRPr lang="en-US" sz="2000" u="sng" dirty="0">
                        <a:solidFill>
                          <a:schemeClr val="accent1"/>
                        </a:solidFill>
                        <a:latin typeface="Montserrat Classic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IN" sz="2000" dirty="0">
                          <a:solidFill>
                            <a:srgbClr val="E5E5E5"/>
                          </a:solidFill>
                          <a:latin typeface="Montserrat Classic Bold"/>
                          <a:hlinkClick r:id="rId5" action="ppaction://hlinksldjump"/>
                        </a:rPr>
                        <a:t>Data Collection</a:t>
                      </a:r>
                      <a:r>
                        <a:rPr lang="en-IN" sz="2000" dirty="0">
                          <a:solidFill>
                            <a:schemeClr val="bg1"/>
                          </a:solidFill>
                          <a:latin typeface="Montserrat Classic Bold"/>
                          <a:hlinkClick r:id="rId5" action="ppaction://hlinksldjump"/>
                        </a:rPr>
                        <a:t>   </a:t>
                      </a:r>
                      <a:r>
                        <a:rPr lang="en-IN" sz="20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Bookman Old Style" panose="02050604050505020204" pitchFamily="18" charset="0"/>
                          <a:hlinkClick r:id="rId5" action="ppaction://hlinksldjump"/>
                        </a:rPr>
                        <a:t>&amp; </a:t>
                      </a:r>
                      <a:r>
                        <a:rPr lang="en-IN" sz="2000" dirty="0">
                          <a:solidFill>
                            <a:schemeClr val="accent1"/>
                          </a:solidFill>
                          <a:latin typeface="Montserrat Classic Bold"/>
                          <a:hlinkClick r:id="rId5" action="ppaction://hlinksldjump"/>
                        </a:rPr>
                        <a:t>Pre-processing</a:t>
                      </a:r>
                      <a:endParaRPr lang="en-IN" sz="2000" dirty="0">
                        <a:solidFill>
                          <a:schemeClr val="accent1"/>
                        </a:solidFill>
                        <a:latin typeface="Montserrat Classic Bold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endParaRPr lang="en-US" sz="2000" u="sng" dirty="0">
                        <a:solidFill>
                          <a:schemeClr val="accent1"/>
                        </a:solidFill>
                        <a:latin typeface="Montserrat Classic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IN" sz="2000" dirty="0">
                          <a:solidFill>
                            <a:srgbClr val="E5E5E5"/>
                          </a:solidFill>
                          <a:latin typeface="Montserrat Classic Bold"/>
                          <a:hlinkClick r:id="rId6" action="ppaction://hlinksldjump"/>
                        </a:rPr>
                        <a:t>Data Analysis</a:t>
                      </a:r>
                      <a:r>
                        <a:rPr lang="en-IN" sz="2000" dirty="0">
                          <a:solidFill>
                            <a:schemeClr val="bg1"/>
                          </a:solidFill>
                          <a:latin typeface="Montserrat Classic Bold"/>
                          <a:hlinkClick r:id="rId6" action="ppaction://hlinksldjump"/>
                        </a:rPr>
                        <a:t>  </a:t>
                      </a:r>
                      <a:r>
                        <a:rPr lang="en-IN" sz="20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Bookman Old Style" panose="02050604050505020204" pitchFamily="18" charset="0"/>
                          <a:hlinkClick r:id="rId6" action="ppaction://hlinksldjump"/>
                        </a:rPr>
                        <a:t>&amp; </a:t>
                      </a:r>
                      <a:r>
                        <a:rPr lang="en-IN" sz="2000" dirty="0">
                          <a:solidFill>
                            <a:schemeClr val="accent1"/>
                          </a:solidFill>
                          <a:latin typeface="Montserrat Classic Bold"/>
                          <a:hlinkClick r:id="rId6" action="ppaction://hlinksldjump"/>
                        </a:rPr>
                        <a:t>Charts</a:t>
                      </a:r>
                      <a:endParaRPr lang="en-IN" sz="2000" dirty="0">
                        <a:solidFill>
                          <a:schemeClr val="accent1"/>
                        </a:solidFill>
                        <a:latin typeface="Montserrat Classic Bold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endParaRPr lang="en-US" sz="2000" u="sng" dirty="0">
                        <a:solidFill>
                          <a:schemeClr val="accent1"/>
                        </a:solidFill>
                        <a:latin typeface="Montserrat Classic"/>
                        <a:hlinkClick r:id="rId7" action="ppaction://hlinksldjump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u="sng" dirty="0">
                          <a:solidFill>
                            <a:schemeClr val="accent1"/>
                          </a:solidFill>
                          <a:latin typeface="Montserrat Classic"/>
                          <a:hlinkClick r:id="rId7" action="ppaction://hlinksldjump"/>
                        </a:rPr>
                        <a:t>Results and Findings through Analysis</a:t>
                      </a:r>
                      <a:endParaRPr lang="en-US" sz="2000" u="sng" dirty="0">
                        <a:solidFill>
                          <a:schemeClr val="accent1"/>
                        </a:solidFill>
                        <a:latin typeface="Montserrat Classic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endParaRPr lang="en-US" sz="2000" u="sng" dirty="0">
                        <a:solidFill>
                          <a:schemeClr val="accent1"/>
                        </a:solidFill>
                        <a:latin typeface="Montserrat Classic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u="sng" dirty="0">
                          <a:solidFill>
                            <a:schemeClr val="accent1"/>
                          </a:solidFill>
                          <a:latin typeface="Montserrat Classic"/>
                          <a:hlinkClick r:id="rId8" action="ppaction://hlinksldjump"/>
                        </a:rPr>
                        <a:t>Interpretations and Recommendations</a:t>
                      </a:r>
                      <a:endParaRPr lang="en-US" sz="2000" u="sng" dirty="0">
                        <a:solidFill>
                          <a:schemeClr val="accent1"/>
                        </a:solidFill>
                        <a:latin typeface="Montserrat Classic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endParaRPr lang="en-US" sz="2000" u="sng" dirty="0">
                        <a:solidFill>
                          <a:schemeClr val="accent1"/>
                        </a:solidFill>
                        <a:latin typeface="Montserrat Classic"/>
                      </a:endParaRPr>
                    </a:p>
                    <a:p>
                      <a:pPr marL="0" marR="0" lvl="0" indent="0" algn="just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sng" dirty="0">
                          <a:solidFill>
                            <a:schemeClr val="accent1"/>
                          </a:solidFill>
                          <a:latin typeface="Montserrat Classic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Thank You</a:t>
                      </a:r>
                      <a:endParaRPr lang="en-US" sz="2000" dirty="0">
                        <a:solidFill>
                          <a:schemeClr val="accent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71961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C7E9434-A6FF-6E6C-0586-E74512DEB2FE}"/>
              </a:ext>
            </a:extLst>
          </p:cNvPr>
          <p:cNvSpPr/>
          <p:nvPr/>
        </p:nvSpPr>
        <p:spPr>
          <a:xfrm>
            <a:off x="9166123" y="1091874"/>
            <a:ext cx="1366194" cy="679482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3A24B8-E248-5EBB-D8E1-41C8EC16508E}"/>
              </a:ext>
            </a:extLst>
          </p:cNvPr>
          <p:cNvSpPr txBox="1"/>
          <p:nvPr/>
        </p:nvSpPr>
        <p:spPr>
          <a:xfrm>
            <a:off x="9683950" y="1324541"/>
            <a:ext cx="43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Montserrat Classic Bold" panose="020B0604020202020204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E5AE4-EA79-11F4-ECDB-5D1ED7BBFEBC}"/>
              </a:ext>
            </a:extLst>
          </p:cNvPr>
          <p:cNvSpPr txBox="1"/>
          <p:nvPr/>
        </p:nvSpPr>
        <p:spPr>
          <a:xfrm>
            <a:off x="9675935" y="2108430"/>
            <a:ext cx="346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Montserrat Classic Bold" panose="020B0604020202020204" charset="0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0149D-E1E3-81E5-7E11-22AD109B01E1}"/>
              </a:ext>
            </a:extLst>
          </p:cNvPr>
          <p:cNvSpPr txBox="1"/>
          <p:nvPr/>
        </p:nvSpPr>
        <p:spPr>
          <a:xfrm>
            <a:off x="9680744" y="2882616"/>
            <a:ext cx="336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Montserrat Classic Bold" panose="020B0604020202020204" charset="0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DF460C-B00B-EB50-8930-50C79133729D}"/>
              </a:ext>
            </a:extLst>
          </p:cNvPr>
          <p:cNvSpPr txBox="1"/>
          <p:nvPr/>
        </p:nvSpPr>
        <p:spPr>
          <a:xfrm>
            <a:off x="9683950" y="3811397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Montserrat Classic Bold" panose="020B0604020202020204" charset="0"/>
              </a:rPr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DBCC36-9DDB-3259-99E5-24E1B0D1FB24}"/>
              </a:ext>
            </a:extLst>
          </p:cNvPr>
          <p:cNvSpPr txBox="1"/>
          <p:nvPr/>
        </p:nvSpPr>
        <p:spPr>
          <a:xfrm>
            <a:off x="9660104" y="475579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Montserrat Classic Bold" panose="020B0604020202020204" charset="0"/>
              </a:rPr>
              <a:t>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671D75-E27A-1DDA-F36F-E68560B82232}"/>
              </a:ext>
            </a:extLst>
          </p:cNvPr>
          <p:cNvSpPr txBox="1"/>
          <p:nvPr/>
        </p:nvSpPr>
        <p:spPr>
          <a:xfrm>
            <a:off x="9660104" y="5653800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Montserrat Classic Bold" panose="020B0604020202020204" charset="0"/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0485B0-743D-DBA8-B924-90DB90843937}"/>
              </a:ext>
            </a:extLst>
          </p:cNvPr>
          <p:cNvSpPr txBox="1"/>
          <p:nvPr/>
        </p:nvSpPr>
        <p:spPr>
          <a:xfrm>
            <a:off x="9683950" y="655821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Montserrat Classic Bold" panose="020B0604020202020204" charset="0"/>
              </a:rPr>
              <a:t>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CD6480-A967-5C3A-F380-4CA202C28D08}"/>
              </a:ext>
            </a:extLst>
          </p:cNvPr>
          <p:cNvSpPr txBox="1"/>
          <p:nvPr/>
        </p:nvSpPr>
        <p:spPr>
          <a:xfrm>
            <a:off x="9660104" y="743707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Montserrat Classic Bold" panose="020B0604020202020204" charset="0"/>
              </a:rPr>
              <a:t>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F0D5F3-7875-C852-3E40-EBD69A3CE261}"/>
              </a:ext>
            </a:extLst>
          </p:cNvPr>
          <p:cNvSpPr txBox="1"/>
          <p:nvPr/>
        </p:nvSpPr>
        <p:spPr>
          <a:xfrm rot="10800000" flipV="1">
            <a:off x="17145292" y="9209381"/>
            <a:ext cx="609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E5E5E5"/>
                </a:solidFill>
                <a:latin typeface="Montserrat Classic" panose="020B0604020202020204" charset="0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F3A9A292-04D1-AF2C-BD7C-F8CF2410776A}"/>
              </a:ext>
            </a:extLst>
          </p:cNvPr>
          <p:cNvSpPr/>
          <p:nvPr/>
        </p:nvSpPr>
        <p:spPr>
          <a:xfrm>
            <a:off x="0" y="0"/>
            <a:ext cx="10134600" cy="10287000"/>
          </a:xfrm>
          <a:custGeom>
            <a:avLst/>
            <a:gdLst/>
            <a:ahLst/>
            <a:cxnLst/>
            <a:rect l="l" t="t" r="r" b="b"/>
            <a:pathLst>
              <a:path w="1738608" h="2709333">
                <a:moveTo>
                  <a:pt x="0" y="0"/>
                </a:moveTo>
                <a:lnTo>
                  <a:pt x="1738608" y="0"/>
                </a:lnTo>
                <a:lnTo>
                  <a:pt x="1738608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292929"/>
          </a:solidFill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537B872-1800-A6B0-6C6D-876B843D665D}"/>
              </a:ext>
            </a:extLst>
          </p:cNvPr>
          <p:cNvSpPr txBox="1"/>
          <p:nvPr/>
        </p:nvSpPr>
        <p:spPr>
          <a:xfrm>
            <a:off x="0" y="1104900"/>
            <a:ext cx="4737930" cy="198120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endParaRPr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5E275D6-5721-E998-CC4D-55E492263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925800"/>
              </p:ext>
            </p:extLst>
          </p:nvPr>
        </p:nvGraphicFramePr>
        <p:xfrm>
          <a:off x="10106524" y="1295400"/>
          <a:ext cx="7576624" cy="7696200"/>
        </p:xfrm>
        <a:graphic>
          <a:graphicData uri="http://schemas.openxmlformats.org/drawingml/2006/table">
            <a:tbl>
              <a:tblPr/>
              <a:tblGrid>
                <a:gridCol w="757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45385">
                <a:tc>
                  <a:txBody>
                    <a:bodyPr/>
                    <a:lstStyle/>
                    <a:p>
                      <a:pPr marL="457200" indent="-45720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2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Mudrika Kirana Provision (MKP) store analyzed for financial performance in the BDM capstone project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9324">
                <a:tc>
                  <a:txBody>
                    <a:bodyPr/>
                    <a:lstStyle/>
                    <a:p>
                      <a:pPr marL="457200" indent="-45720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2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collected through physical meetings with the owner, including sale/purchase data and neighborhood survey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8942">
                <a:tc>
                  <a:txBody>
                    <a:bodyPr/>
                    <a:lstStyle/>
                    <a:p>
                      <a:pPr marL="457200" indent="-45720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2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Report provides insights on product categories, sales, purchases, and recommendations for improving profits and reducing losses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2549">
                <a:tc>
                  <a:txBody>
                    <a:bodyPr/>
                    <a:lstStyle/>
                    <a:p>
                      <a:pPr marL="457200" indent="-45720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2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Small-scale app developed to assist with data management for the store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>
            <a:extLst>
              <a:ext uri="{FF2B5EF4-FFF2-40B4-BE49-F238E27FC236}">
                <a16:creationId xmlns:a16="http://schemas.microsoft.com/office/drawing/2014/main" id="{BAD95363-C12B-77AE-03DB-DAA19E828FA9}"/>
              </a:ext>
            </a:extLst>
          </p:cNvPr>
          <p:cNvSpPr txBox="1"/>
          <p:nvPr/>
        </p:nvSpPr>
        <p:spPr>
          <a:xfrm>
            <a:off x="762000" y="785888"/>
            <a:ext cx="170688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9"/>
              </a:lnSpc>
              <a:spcBef>
                <a:spcPct val="0"/>
              </a:spcBef>
            </a:pPr>
            <a:r>
              <a:rPr lang="en-US" sz="6000" dirty="0">
                <a:solidFill>
                  <a:srgbClr val="E5E5E5"/>
                </a:solidFill>
                <a:latin typeface="Montserrat Classic"/>
              </a:rPr>
              <a:t>Introduction</a:t>
            </a:r>
            <a:endParaRPr lang="en-US" sz="6000" dirty="0">
              <a:solidFill>
                <a:srgbClr val="E5E5E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287A2-F04D-EC06-A20D-8AC6A88BB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  <a14:imgEffect>
                      <a14:colorTemperature colorTemp="6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36" y="2365462"/>
            <a:ext cx="7772400" cy="6155083"/>
          </a:xfrm>
          <a:prstGeom prst="rect">
            <a:avLst/>
          </a:prstGeom>
          <a:ln w="3175">
            <a:solidFill>
              <a:schemeClr val="accent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B63025-6458-63C4-20B9-5277A10D1050}"/>
              </a:ext>
            </a:extLst>
          </p:cNvPr>
          <p:cNvSpPr txBox="1"/>
          <p:nvPr/>
        </p:nvSpPr>
        <p:spPr>
          <a:xfrm>
            <a:off x="17360624" y="9511503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Montserrat Classic" panose="020B060402020202020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320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F3A9A292-04D1-AF2C-BD7C-F8CF2410776A}"/>
              </a:ext>
            </a:extLst>
          </p:cNvPr>
          <p:cNvSpPr/>
          <p:nvPr/>
        </p:nvSpPr>
        <p:spPr>
          <a:xfrm>
            <a:off x="0" y="0"/>
            <a:ext cx="10439400" cy="10287000"/>
          </a:xfrm>
          <a:custGeom>
            <a:avLst/>
            <a:gdLst/>
            <a:ahLst/>
            <a:cxnLst/>
            <a:rect l="l" t="t" r="r" b="b"/>
            <a:pathLst>
              <a:path w="1738608" h="2709333">
                <a:moveTo>
                  <a:pt x="0" y="0"/>
                </a:moveTo>
                <a:lnTo>
                  <a:pt x="1738608" y="0"/>
                </a:lnTo>
                <a:lnTo>
                  <a:pt x="1738608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292929"/>
          </a:solidFill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537B872-1800-A6B0-6C6D-876B843D665D}"/>
              </a:ext>
            </a:extLst>
          </p:cNvPr>
          <p:cNvSpPr txBox="1"/>
          <p:nvPr/>
        </p:nvSpPr>
        <p:spPr>
          <a:xfrm>
            <a:off x="0" y="-144661"/>
            <a:ext cx="488042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endParaRPr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305407D-F356-8237-E8CB-D2896708D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409390"/>
              </p:ext>
            </p:extLst>
          </p:nvPr>
        </p:nvGraphicFramePr>
        <p:xfrm>
          <a:off x="10668000" y="2019300"/>
          <a:ext cx="6591300" cy="6583826"/>
        </p:xfrm>
        <a:graphic>
          <a:graphicData uri="http://schemas.openxmlformats.org/drawingml/2006/table">
            <a:tbl>
              <a:tblPr/>
              <a:tblGrid>
                <a:gridCol w="659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1589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MKP faces competition from bigger stores and online shopping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4079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Poor inventory management leads to stock-out situations and revenue loss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4079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Lack of data on family-consumed goods results in further loss.</a:t>
                      </a:r>
                      <a:endParaRPr lang="en-IN" sz="2700" dirty="0">
                        <a:effectLst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4079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Inability to comprehend daily sales Trends </a:t>
                      </a:r>
                      <a:endParaRPr lang="en-IN" sz="2700" dirty="0">
                        <a:effectLst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5E275D6-5721-E998-CC4D-55E492263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56650"/>
              </p:ext>
            </p:extLst>
          </p:nvPr>
        </p:nvGraphicFramePr>
        <p:xfrm>
          <a:off x="762000" y="2019300"/>
          <a:ext cx="8915400" cy="6553200"/>
        </p:xfrm>
        <a:graphic>
          <a:graphicData uri="http://schemas.openxmlformats.org/drawingml/2006/table">
            <a:tbl>
              <a:tblPr/>
              <a:tblGrid>
                <a:gridCol w="891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47800">
                <a:tc>
                  <a:txBody>
                    <a:bodyPr/>
                    <a:lstStyle/>
                    <a:p>
                      <a:pPr algn="ctr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7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Mudrika Kirana Provision (MKP) is a Micro-enterprise grocery store located in Ratahara, Rewa, MP est. 2015</a:t>
                      </a:r>
                      <a:endParaRPr lang="en-IN" sz="27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0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Offers grocery, cosmetics, phone recharge, and electric bill payment services</a:t>
                      </a:r>
                      <a:endParaRPr lang="en-IN" sz="27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Owner, wife, and children run the shop with limited inventory, and sales data stored in a diary</a:t>
                      </a:r>
                      <a:endParaRPr lang="en-IN" sz="27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Serves lower middle-class &amp; workers (labor), has average daily sales of 1700 and 6.5 lakhs p.a. sale.</a:t>
                      </a:r>
                      <a:endParaRPr lang="en-IN" sz="270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5">
            <a:extLst>
              <a:ext uri="{FF2B5EF4-FFF2-40B4-BE49-F238E27FC236}">
                <a16:creationId xmlns:a16="http://schemas.microsoft.com/office/drawing/2014/main" id="{39211FA2-2913-55D2-D9B5-8D3A7AE69B20}"/>
              </a:ext>
            </a:extLst>
          </p:cNvPr>
          <p:cNvSpPr txBox="1"/>
          <p:nvPr/>
        </p:nvSpPr>
        <p:spPr>
          <a:xfrm>
            <a:off x="609600" y="914433"/>
            <a:ext cx="170688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9"/>
              </a:lnSpc>
              <a:spcBef>
                <a:spcPct val="0"/>
              </a:spcBef>
            </a:pPr>
            <a:r>
              <a:rPr lang="en-US" sz="6000" dirty="0">
                <a:solidFill>
                  <a:srgbClr val="E5E5E5"/>
                </a:solidFill>
                <a:latin typeface="Montserrat Classic"/>
              </a:rPr>
              <a:t>Organization Background </a:t>
            </a:r>
            <a:r>
              <a:rPr lang="en-US" sz="6000" dirty="0">
                <a:solidFill>
                  <a:schemeClr val="tx2">
                    <a:lumMod val="75000"/>
                    <a:lumOff val="25000"/>
                  </a:schemeClr>
                </a:solidFill>
                <a:latin typeface="Bookman Old Style" panose="02050604050505020204" pitchFamily="18" charset="0"/>
              </a:rPr>
              <a:t>&amp;</a:t>
            </a:r>
            <a:r>
              <a:rPr lang="en-US" sz="6000" dirty="0">
                <a:solidFill>
                  <a:schemeClr val="bg1"/>
                </a:solidFill>
                <a:latin typeface="Montserrat Classic"/>
              </a:rPr>
              <a:t> </a:t>
            </a:r>
            <a:r>
              <a:rPr lang="en-US" sz="6000" dirty="0">
                <a:solidFill>
                  <a:schemeClr val="accent1"/>
                </a:solidFill>
                <a:latin typeface="Montserrat Classic"/>
              </a:rPr>
              <a:t>Problems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35BE57-FC60-559B-16C5-4B90C8924D0D}"/>
              </a:ext>
            </a:extLst>
          </p:cNvPr>
          <p:cNvSpPr txBox="1"/>
          <p:nvPr/>
        </p:nvSpPr>
        <p:spPr>
          <a:xfrm>
            <a:off x="17259300" y="948690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Montserrat Classic" panose="020B060402020202020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13955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A687BEE-8587-BBD4-CDAE-B829ED21C7E9}"/>
              </a:ext>
            </a:extLst>
          </p:cNvPr>
          <p:cNvGrpSpPr/>
          <p:nvPr/>
        </p:nvGrpSpPr>
        <p:grpSpPr>
          <a:xfrm>
            <a:off x="0" y="0"/>
            <a:ext cx="10439400" cy="10287000"/>
            <a:chOff x="0" y="0"/>
            <a:chExt cx="1738608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3A9A292-04D1-AF2C-BD7C-F8CF2410776A}"/>
                </a:ext>
              </a:extLst>
            </p:cNvPr>
            <p:cNvSpPr/>
            <p:nvPr/>
          </p:nvSpPr>
          <p:spPr>
            <a:xfrm>
              <a:off x="0" y="0"/>
              <a:ext cx="1738608" cy="2709333"/>
            </a:xfrm>
            <a:custGeom>
              <a:avLst/>
              <a:gdLst/>
              <a:ahLst/>
              <a:cxnLst/>
              <a:rect l="l" t="t" r="r" b="b"/>
              <a:pathLst>
                <a:path w="1738608" h="2709333">
                  <a:moveTo>
                    <a:pt x="0" y="0"/>
                  </a:moveTo>
                  <a:lnTo>
                    <a:pt x="1738608" y="0"/>
                  </a:lnTo>
                  <a:lnTo>
                    <a:pt x="17386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537B872-1800-A6B0-6C6D-876B843D665D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E2219B8F-3C3F-7BEC-6930-5B709F1101F5}"/>
              </a:ext>
            </a:extLst>
          </p:cNvPr>
          <p:cNvSpPr txBox="1"/>
          <p:nvPr/>
        </p:nvSpPr>
        <p:spPr>
          <a:xfrm>
            <a:off x="609600" y="1076325"/>
            <a:ext cx="170688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9"/>
              </a:lnSpc>
              <a:spcBef>
                <a:spcPct val="0"/>
              </a:spcBef>
            </a:pPr>
            <a:r>
              <a:rPr lang="en-US" sz="6000" dirty="0">
                <a:solidFill>
                  <a:schemeClr val="accent1"/>
                </a:solidFill>
                <a:latin typeface="Montserrat Classic"/>
              </a:rPr>
              <a:t>Problem Objectives</a:t>
            </a:r>
            <a:endParaRPr lang="en-US" sz="60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B3098-6299-510F-EB89-355D7F166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21" y="2333858"/>
            <a:ext cx="3735988" cy="501944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10" name="Freeform 7">
            <a:extLst>
              <a:ext uri="{FF2B5EF4-FFF2-40B4-BE49-F238E27FC236}">
                <a16:creationId xmlns:a16="http://schemas.microsoft.com/office/drawing/2014/main" id="{404542C4-3253-D2CC-5B9A-484D5F75CA91}"/>
              </a:ext>
            </a:extLst>
          </p:cNvPr>
          <p:cNvSpPr/>
          <p:nvPr/>
        </p:nvSpPr>
        <p:spPr>
          <a:xfrm>
            <a:off x="9296400" y="1076325"/>
            <a:ext cx="8610600" cy="8562975"/>
          </a:xfrm>
          <a:custGeom>
            <a:avLst/>
            <a:gdLst/>
            <a:ahLst/>
            <a:cxnLst/>
            <a:rect l="l" t="t" r="r" b="b"/>
            <a:pathLst>
              <a:path w="1894347" h="2512270">
                <a:moveTo>
                  <a:pt x="0" y="0"/>
                </a:moveTo>
                <a:lnTo>
                  <a:pt x="1894347" y="0"/>
                </a:lnTo>
                <a:lnTo>
                  <a:pt x="1894347" y="2512270"/>
                </a:lnTo>
                <a:lnTo>
                  <a:pt x="0" y="251227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/>
                </a:solidFill>
                <a:latin typeface="Sitka Banner Semibold" pitchFamily="2" charset="0"/>
              </a:rPr>
              <a:t>Increase customer engagement</a:t>
            </a:r>
            <a:endParaRPr lang="en-IN" sz="3600" dirty="0">
              <a:solidFill>
                <a:schemeClr val="accent1"/>
              </a:solidFill>
              <a:latin typeface="Sitka Banner Semibold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3600" dirty="0">
              <a:solidFill>
                <a:schemeClr val="accent1"/>
              </a:solidFill>
              <a:latin typeface="Sitka Banner Semibold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/>
                </a:solidFill>
                <a:latin typeface="Sitka Banner Semibold" pitchFamily="2" charset="0"/>
              </a:rPr>
              <a:t>Handy spreadsheet, including info on sales, purchases, and expenses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3600" dirty="0">
              <a:solidFill>
                <a:schemeClr val="accent1"/>
              </a:solidFill>
              <a:latin typeface="Sitka Banner Semibold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/>
                </a:solidFill>
                <a:latin typeface="Sitka Banner Semibold" pitchFamily="2" charset="0"/>
              </a:rPr>
              <a:t>Identify low sales days via sales and purchase data analysis.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3600" dirty="0">
              <a:solidFill>
                <a:schemeClr val="accent1"/>
              </a:solidFill>
              <a:latin typeface="Sitka Banner Semibold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/>
                </a:solidFill>
                <a:latin typeface="Sitka Banner Semibold" pitchFamily="2" charset="0"/>
              </a:rPr>
              <a:t>Maintain a ledger or database to track family purchases.</a:t>
            </a:r>
            <a:endParaRPr lang="en-IN" sz="3600" dirty="0">
              <a:solidFill>
                <a:schemeClr val="accent1"/>
              </a:solidFill>
              <a:latin typeface="Sitka Banner Semibold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CFE6A9-52E4-0531-36DB-206EC0372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921" y="3124200"/>
            <a:ext cx="3692891" cy="50021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618830-E6F6-5D94-DE1F-8DC3FE7A8600}"/>
              </a:ext>
            </a:extLst>
          </p:cNvPr>
          <p:cNvSpPr txBox="1"/>
          <p:nvPr/>
        </p:nvSpPr>
        <p:spPr>
          <a:xfrm>
            <a:off x="17512329" y="9639300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Montserrat Classic" panose="020B060402020202020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70350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8763001" cy="10287000"/>
          </a:xfrm>
          <a:custGeom>
            <a:avLst/>
            <a:gdLst/>
            <a:ahLst/>
            <a:cxnLst/>
            <a:rect l="l" t="t" r="r" b="b"/>
            <a:pathLst>
              <a:path w="1738608" h="2709333">
                <a:moveTo>
                  <a:pt x="0" y="0"/>
                </a:moveTo>
                <a:lnTo>
                  <a:pt x="1738608" y="0"/>
                </a:lnTo>
                <a:lnTo>
                  <a:pt x="1738608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292929"/>
          </a:solidFill>
        </p:spPr>
      </p:sp>
      <p:sp>
        <p:nvSpPr>
          <p:cNvPr id="4" name="TextBox 4"/>
          <p:cNvSpPr txBox="1"/>
          <p:nvPr/>
        </p:nvSpPr>
        <p:spPr>
          <a:xfrm>
            <a:off x="0" y="-144661"/>
            <a:ext cx="4096707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14401" y="1076325"/>
            <a:ext cx="163449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IN" sz="6000" dirty="0">
                <a:solidFill>
                  <a:schemeClr val="bg1"/>
                </a:solidFill>
                <a:latin typeface="Montserrat Classic Bold"/>
              </a:rPr>
              <a:t>		 	</a:t>
            </a:r>
            <a:r>
              <a:rPr lang="en-IN" sz="6000" dirty="0">
                <a:solidFill>
                  <a:srgbClr val="E5E5E5"/>
                </a:solidFill>
                <a:latin typeface="Montserrat Classic Bold"/>
              </a:rPr>
              <a:t>Data Collection</a:t>
            </a:r>
            <a:r>
              <a:rPr lang="en-IN" sz="6000" dirty="0">
                <a:solidFill>
                  <a:schemeClr val="bg1"/>
                </a:solidFill>
                <a:latin typeface="Montserrat Classic Bold"/>
              </a:rPr>
              <a:t>    </a:t>
            </a:r>
            <a:r>
              <a:rPr lang="en-US" sz="6000" dirty="0">
                <a:solidFill>
                  <a:schemeClr val="tx2">
                    <a:lumMod val="75000"/>
                    <a:lumOff val="25000"/>
                  </a:schemeClr>
                </a:solidFill>
                <a:latin typeface="Bookman Old Style" panose="02050604050505020204" pitchFamily="18" charset="0"/>
              </a:rPr>
              <a:t>&amp;</a:t>
            </a:r>
            <a:r>
              <a:rPr lang="en-IN" sz="6000" dirty="0">
                <a:solidFill>
                  <a:schemeClr val="bg1"/>
                </a:solidFill>
                <a:latin typeface="Montserrat Classic Bold"/>
              </a:rPr>
              <a:t>  </a:t>
            </a:r>
            <a:r>
              <a:rPr lang="en-IN" sz="6000" dirty="0">
                <a:solidFill>
                  <a:schemeClr val="accent1"/>
                </a:solidFill>
                <a:latin typeface="Montserrat Classic Bold"/>
              </a:rPr>
              <a:t>Pre-processing</a:t>
            </a:r>
            <a:endParaRPr lang="en-US" sz="6000" dirty="0">
              <a:solidFill>
                <a:schemeClr val="accent1"/>
              </a:solidFill>
              <a:latin typeface="Montserrat Classic Bold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732505"/>
              </p:ext>
            </p:extLst>
          </p:nvPr>
        </p:nvGraphicFramePr>
        <p:xfrm>
          <a:off x="9525000" y="2019298"/>
          <a:ext cx="7734300" cy="7924801"/>
        </p:xfrm>
        <a:graphic>
          <a:graphicData uri="http://schemas.openxmlformats.org/drawingml/2006/table">
            <a:tbl>
              <a:tblPr/>
              <a:tblGrid>
                <a:gridCol w="773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37254">
                <a:tc>
                  <a:txBody>
                    <a:bodyPr/>
                    <a:lstStyle/>
                    <a:p>
                      <a:pPr marL="457200" marR="0" lvl="0" indent="-45720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Analyzed unstructured daily sale and purchase data collected from 2019 to 2022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1204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Created and modified columns as needed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1204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Corrected human errors in calculations and stored them for each day in an Excel </a:t>
                      </a:r>
                      <a:r>
                        <a:rPr lang="en-US" sz="2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 action="ppaction://hlinkfile"/>
                        </a:rPr>
                        <a:t>sheet</a:t>
                      </a:r>
                      <a:r>
                        <a:rPr lang="en-US" sz="2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.</a:t>
                      </a:r>
                      <a:endParaRPr lang="en-US" sz="27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240317"/>
                  </a:ext>
                </a:extLst>
              </a:tr>
              <a:tr h="1631204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Shop had scattered product data, so a diary was created to organize details.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2215656"/>
                  </a:ext>
                </a:extLst>
              </a:tr>
              <a:tr h="1293935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200+ </a:t>
                      </a:r>
                      <a:r>
                        <a:rPr lang="en-US" sz="2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 details were collected and logged into an Excel sheet.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6750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67CA4A3-6EF1-D349-940E-3F5854EC6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2171700"/>
            <a:ext cx="4114801" cy="4306112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7C7C62-A67D-53E1-51DC-4B43B9347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4180">
            <a:off x="3779602" y="3266262"/>
            <a:ext cx="5486400" cy="4306111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3A4EE8-0590-2254-F771-BDBBE142FE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5155">
            <a:off x="1524000" y="6345733"/>
            <a:ext cx="5105400" cy="31051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AB356E-EB84-EC82-C774-A2419E62D2FA}"/>
              </a:ext>
            </a:extLst>
          </p:cNvPr>
          <p:cNvSpPr txBox="1"/>
          <p:nvPr/>
        </p:nvSpPr>
        <p:spPr>
          <a:xfrm>
            <a:off x="17259300" y="9543989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Montserrat Classic" panose="020B0604020202020204" charset="0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8785747" cy="10295530"/>
          </a:xfrm>
          <a:custGeom>
            <a:avLst/>
            <a:gdLst/>
            <a:ahLst/>
            <a:cxnLst/>
            <a:rect l="l" t="t" r="r" b="b"/>
            <a:pathLst>
              <a:path w="1738608" h="2709333">
                <a:moveTo>
                  <a:pt x="0" y="0"/>
                </a:moveTo>
                <a:lnTo>
                  <a:pt x="1738608" y="0"/>
                </a:lnTo>
                <a:lnTo>
                  <a:pt x="1738608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292929"/>
          </a:solidFill>
        </p:spPr>
        <p:txBody>
          <a:bodyPr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800" b="0" i="0" kern="1200" dirty="0">
              <a:solidFill>
                <a:schemeClr val="bg1"/>
              </a:solidFill>
              <a:effectLst/>
              <a:latin typeface="Corbel" panose="020B0503020204020204" pitchFamily="34" charset="0"/>
              <a:ea typeface="+mn-ea"/>
              <a:cs typeface="+mn-cs"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800" b="0" i="0" kern="1200" dirty="0">
              <a:solidFill>
                <a:schemeClr val="bg1"/>
              </a:solidFill>
              <a:effectLst/>
              <a:latin typeface="Corbel" panose="020B0503020204020204" pitchFamily="34" charset="0"/>
              <a:ea typeface="+mn-ea"/>
              <a:cs typeface="+mn-cs"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800" b="0" i="0" kern="1200" dirty="0">
              <a:solidFill>
                <a:schemeClr val="bg1"/>
              </a:solidFill>
              <a:effectLst/>
              <a:latin typeface="Corbel" panose="020B0503020204020204" pitchFamily="34" charset="0"/>
              <a:ea typeface="+mn-ea"/>
              <a:cs typeface="+mn-cs"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1800" b="0" i="0" kern="1200" dirty="0">
              <a:solidFill>
                <a:schemeClr val="bg1"/>
              </a:solidFill>
              <a:effectLst/>
              <a:latin typeface="Corbel" panose="020B0503020204020204" pitchFamily="34" charset="0"/>
              <a:ea typeface="+mn-ea"/>
              <a:cs typeface="+mn-cs"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2600" b="0" i="0" kern="1200" dirty="0">
              <a:solidFill>
                <a:schemeClr val="accent1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accent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600" b="0" i="0" kern="1200" dirty="0">
              <a:solidFill>
                <a:schemeClr val="accent1"/>
              </a:solidFill>
              <a:effectLst/>
              <a:ea typeface="+mn-ea"/>
              <a:cs typeface="+mn-cs"/>
            </a:endParaRPr>
          </a:p>
          <a:p>
            <a:pPr marL="0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IN" dirty="0">
              <a:solidFill>
                <a:schemeClr val="accent1">
                  <a:lumMod val="75000"/>
                </a:schemeClr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-144661"/>
            <a:ext cx="4096707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14401" y="1076325"/>
            <a:ext cx="163449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IN" sz="6000" dirty="0">
                <a:solidFill>
                  <a:schemeClr val="bg1"/>
                </a:solidFill>
                <a:latin typeface="Montserrat Classic Bold"/>
              </a:rPr>
              <a:t>		 </a:t>
            </a:r>
            <a:r>
              <a:rPr lang="en-IN" sz="6000" dirty="0">
                <a:solidFill>
                  <a:srgbClr val="E5E5E5"/>
                </a:solidFill>
                <a:latin typeface="Montserrat Classic Bold"/>
              </a:rPr>
              <a:t>Data Analysis</a:t>
            </a:r>
            <a:r>
              <a:rPr lang="en-IN" sz="6000" dirty="0">
                <a:solidFill>
                  <a:schemeClr val="bg1"/>
                </a:solidFill>
                <a:latin typeface="Montserrat Classic Bold"/>
              </a:rPr>
              <a:t>  			  </a:t>
            </a:r>
            <a:r>
              <a:rPr lang="en-US" sz="6000" dirty="0">
                <a:solidFill>
                  <a:schemeClr val="tx2">
                    <a:lumMod val="75000"/>
                    <a:lumOff val="25000"/>
                  </a:schemeClr>
                </a:solidFill>
                <a:latin typeface="Bookman Old Style" panose="02050604050505020204" pitchFamily="18" charset="0"/>
              </a:rPr>
              <a:t>&amp;</a:t>
            </a:r>
            <a:r>
              <a:rPr lang="en-IN" sz="6000" dirty="0">
                <a:solidFill>
                  <a:schemeClr val="bg1"/>
                </a:solidFill>
                <a:latin typeface="Montserrat Classic Bold"/>
              </a:rPr>
              <a:t>  					</a:t>
            </a:r>
            <a:r>
              <a:rPr lang="en-IN" sz="6000" dirty="0">
                <a:solidFill>
                  <a:schemeClr val="accent1"/>
                </a:solidFill>
                <a:latin typeface="Montserrat Classic Bold"/>
              </a:rPr>
              <a:t>Charts</a:t>
            </a:r>
            <a:endParaRPr lang="en-US" sz="6000" dirty="0">
              <a:solidFill>
                <a:schemeClr val="accent1"/>
              </a:solidFill>
              <a:latin typeface="Montserrat Classic Bold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5346288-D56D-A0CD-BE6E-4AA418AF62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620886"/>
              </p:ext>
            </p:extLst>
          </p:nvPr>
        </p:nvGraphicFramePr>
        <p:xfrm>
          <a:off x="9535160" y="2247900"/>
          <a:ext cx="7894593" cy="3962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7034C26-9CE0-8435-23C1-C02772363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185033"/>
              </p:ext>
            </p:extLst>
          </p:nvPr>
        </p:nvGraphicFramePr>
        <p:xfrm>
          <a:off x="9502256" y="6612433"/>
          <a:ext cx="8087790" cy="3103064"/>
        </p:xfrm>
        <a:graphic>
          <a:graphicData uri="http://schemas.openxmlformats.org/drawingml/2006/table">
            <a:tbl>
              <a:tblPr/>
              <a:tblGrid>
                <a:gridCol w="8087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06723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b="0" i="0" kern="1200" dirty="0">
                          <a:effectLst/>
                          <a:ea typeface="+mn-ea"/>
                          <a:cs typeface="+mn-cs"/>
                        </a:rPr>
                        <a:t>Used stacked bar chart and "MIN" function to identify days with lowest sales for each month in all four years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6341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b="0" i="0" kern="1200" dirty="0">
                          <a:effectLst/>
                          <a:ea typeface="+mn-ea"/>
                          <a:cs typeface="+mn-cs"/>
                        </a:rPr>
                        <a:t>Documenting the results in a report with tables, charts, and visual aids, including recommendations for improving the way data is stored and analyzed in the future.</a:t>
                      </a:r>
                      <a:endParaRPr lang="en-IN" sz="2400" dirty="0">
                        <a:effectLst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61DFFA-04ED-5039-9E66-2F548ABD9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00489"/>
              </p:ext>
            </p:extLst>
          </p:nvPr>
        </p:nvGraphicFramePr>
        <p:xfrm>
          <a:off x="858246" y="2171876"/>
          <a:ext cx="7431991" cy="3352624"/>
        </p:xfrm>
        <a:graphic>
          <a:graphicData uri="http://schemas.openxmlformats.org/drawingml/2006/table">
            <a:tbl>
              <a:tblPr/>
              <a:tblGrid>
                <a:gridCol w="7431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84032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accent1"/>
                          </a:solidFill>
                          <a:effectLst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Used Microsoft Excel as a primary tool for analysis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7214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accent1"/>
                          </a:solidFill>
                          <a:effectLst/>
                          <a:ea typeface="+mn-ea"/>
                          <a:cs typeface="+mn-cs"/>
                        </a:rPr>
                        <a:t>Used Excel’s features to display trends and create pivot</a:t>
                      </a:r>
                    </a:p>
                    <a:p>
                      <a:pPr algn="ctr"/>
                      <a:r>
                        <a:rPr lang="en-US" sz="2400" b="0" i="0" kern="1200" dirty="0">
                          <a:solidFill>
                            <a:schemeClr val="accent1"/>
                          </a:solidFill>
                          <a:effectLst/>
                          <a:ea typeface="+mn-ea"/>
                          <a:cs typeface="+mn-cs"/>
                        </a:rPr>
                        <a:t> tables for analysis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1378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accent1"/>
                          </a:solidFill>
                          <a:effectLst/>
                          <a:ea typeface="+mn-ea"/>
                          <a:cs typeface="+mn-cs"/>
                        </a:rPr>
                        <a:t>Created a pivot table to understand daily sales patterns</a:t>
                      </a:r>
                      <a:endParaRPr lang="en-IN" sz="24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20041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4A456DD-F3E1-D883-2E0E-376F2A24241E}"/>
              </a:ext>
            </a:extLst>
          </p:cNvPr>
          <p:cNvSpPr txBox="1"/>
          <p:nvPr/>
        </p:nvSpPr>
        <p:spPr>
          <a:xfrm>
            <a:off x="17590046" y="9647012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Montserrat Classic" panose="020B0604020202020204" charset="0"/>
              </a:rPr>
              <a:t>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B5FC1F-0C8C-6636-DC6F-0A51AEF37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246" y="5864093"/>
            <a:ext cx="7431991" cy="3851404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5256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8763001" cy="10287000"/>
          </a:xfrm>
          <a:custGeom>
            <a:avLst/>
            <a:gdLst/>
            <a:ahLst/>
            <a:cxnLst/>
            <a:rect l="l" t="t" r="r" b="b"/>
            <a:pathLst>
              <a:path w="1738608" h="2709333">
                <a:moveTo>
                  <a:pt x="0" y="0"/>
                </a:moveTo>
                <a:lnTo>
                  <a:pt x="1738608" y="0"/>
                </a:lnTo>
                <a:lnTo>
                  <a:pt x="1738608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292929"/>
          </a:solidFill>
        </p:spPr>
      </p:sp>
      <p:sp>
        <p:nvSpPr>
          <p:cNvPr id="4" name="TextBox 4"/>
          <p:cNvSpPr txBox="1"/>
          <p:nvPr/>
        </p:nvSpPr>
        <p:spPr>
          <a:xfrm>
            <a:off x="0" y="-144661"/>
            <a:ext cx="4096707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14401" y="1076325"/>
            <a:ext cx="163449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IN" sz="6000" dirty="0">
                <a:solidFill>
                  <a:schemeClr val="bg1"/>
                </a:solidFill>
                <a:latin typeface="Montserrat Classic Bold"/>
              </a:rPr>
              <a:t>		 		 </a:t>
            </a:r>
            <a:r>
              <a:rPr lang="en-IN" sz="6000" dirty="0">
                <a:solidFill>
                  <a:srgbClr val="E5E5E5"/>
                </a:solidFill>
                <a:latin typeface="Montserrat Classic Bold"/>
              </a:rPr>
              <a:t>Findings</a:t>
            </a:r>
            <a:r>
              <a:rPr lang="en-IN" sz="6000" dirty="0">
                <a:solidFill>
                  <a:schemeClr val="bg1"/>
                </a:solidFill>
                <a:latin typeface="Montserrat Classic Bold"/>
              </a:rPr>
              <a:t>               </a:t>
            </a:r>
            <a:r>
              <a:rPr lang="en-US" sz="6000" dirty="0">
                <a:solidFill>
                  <a:schemeClr val="tx2">
                    <a:lumMod val="75000"/>
                    <a:lumOff val="25000"/>
                  </a:schemeClr>
                </a:solidFill>
                <a:latin typeface="Bookman Old Style" panose="02050604050505020204" pitchFamily="18" charset="0"/>
              </a:rPr>
              <a:t>&amp;</a:t>
            </a:r>
            <a:r>
              <a:rPr lang="en-IN" sz="6000" dirty="0">
                <a:solidFill>
                  <a:schemeClr val="bg1"/>
                </a:solidFill>
                <a:latin typeface="Montserrat Classic Bold"/>
              </a:rPr>
              <a:t>              </a:t>
            </a:r>
            <a:r>
              <a:rPr lang="en-IN" sz="6000" dirty="0">
                <a:solidFill>
                  <a:schemeClr val="accent1"/>
                </a:solidFill>
                <a:latin typeface="Montserrat Classic Bold"/>
              </a:rPr>
              <a:t>Results</a:t>
            </a:r>
            <a:endParaRPr lang="en-US" sz="6000" dirty="0">
              <a:solidFill>
                <a:schemeClr val="accent1"/>
              </a:solidFill>
              <a:latin typeface="Montserrat Classic Bold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584433"/>
              </p:ext>
            </p:extLst>
          </p:nvPr>
        </p:nvGraphicFramePr>
        <p:xfrm>
          <a:off x="9391651" y="7200900"/>
          <a:ext cx="7734300" cy="2026737"/>
        </p:xfrm>
        <a:graphic>
          <a:graphicData uri="http://schemas.openxmlformats.org/drawingml/2006/table">
            <a:tbl>
              <a:tblPr/>
              <a:tblGrid>
                <a:gridCol w="773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dirty="0"/>
                        <a:t>Provided Structured </a:t>
                      </a:r>
                      <a:r>
                        <a:rPr lang="en-IN" dirty="0">
                          <a:hlinkClick r:id="rId2" action="ppaction://hlinkfile"/>
                        </a:rPr>
                        <a:t>Data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99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Understood selling pattern of the local area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Chart 4" title="Chart">
            <a:extLst>
              <a:ext uri="{FF2B5EF4-FFF2-40B4-BE49-F238E27FC236}">
                <a16:creationId xmlns:a16="http://schemas.microsoft.com/office/drawing/2014/main" id="{53EE6732-371A-1FDB-5F5B-B4C37C3E01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785646"/>
              </p:ext>
            </p:extLst>
          </p:nvPr>
        </p:nvGraphicFramePr>
        <p:xfrm>
          <a:off x="1062567" y="5799387"/>
          <a:ext cx="7266618" cy="3405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89D1FB4-9329-88FD-E176-08D617170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035929"/>
              </p:ext>
            </p:extLst>
          </p:nvPr>
        </p:nvGraphicFramePr>
        <p:xfrm>
          <a:off x="828726" y="2178815"/>
          <a:ext cx="7734300" cy="3287522"/>
        </p:xfrm>
        <a:graphic>
          <a:graphicData uri="http://schemas.openxmlformats.org/drawingml/2006/table">
            <a:tbl>
              <a:tblPr/>
              <a:tblGrid>
                <a:gridCol w="773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3941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7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Identified Categories with the highest </a:t>
                      </a:r>
                      <a:r>
                        <a:rPr lang="en-IN" sz="27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hlinkClick r:id="rId2" action="ppaction://hlinkfile"/>
                        </a:rPr>
                        <a:t>margin</a:t>
                      </a:r>
                      <a:endParaRPr lang="en-US" sz="27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3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700" b="0" i="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Connecting digitally will help in gaining profit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3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accent1"/>
                          </a:solidFill>
                        </a:rPr>
                        <a:t>Monday and Saturday are underperforming day</a:t>
                      </a:r>
                      <a:endParaRPr lang="en-US" sz="2700" b="0" i="0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171406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E962172-4B79-DB26-EA9A-8402321A2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970223"/>
              </p:ext>
            </p:extLst>
          </p:nvPr>
        </p:nvGraphicFramePr>
        <p:xfrm>
          <a:off x="9658350" y="2178816"/>
          <a:ext cx="7467601" cy="3535569"/>
        </p:xfrm>
        <a:graphic>
          <a:graphicData uri="http://schemas.openxmlformats.org/drawingml/2006/table">
            <a:tbl>
              <a:tblPr>
                <a:effectLst>
                  <a:reflection blurRad="6350" stA="52000" endA="300" endPos="35000" dir="5400000" sy="-100000" algn="bl" rotWithShape="0"/>
                </a:effectLst>
              </a:tblPr>
              <a:tblGrid>
                <a:gridCol w="1515164">
                  <a:extLst>
                    <a:ext uri="{9D8B030D-6E8A-4147-A177-3AD203B41FA5}">
                      <a16:colId xmlns:a16="http://schemas.microsoft.com/office/drawing/2014/main" val="4171042114"/>
                    </a:ext>
                  </a:extLst>
                </a:gridCol>
                <a:gridCol w="1406940">
                  <a:extLst>
                    <a:ext uri="{9D8B030D-6E8A-4147-A177-3AD203B41FA5}">
                      <a16:colId xmlns:a16="http://schemas.microsoft.com/office/drawing/2014/main" val="3985812245"/>
                    </a:ext>
                  </a:extLst>
                </a:gridCol>
                <a:gridCol w="1596335">
                  <a:extLst>
                    <a:ext uri="{9D8B030D-6E8A-4147-A177-3AD203B41FA5}">
                      <a16:colId xmlns:a16="http://schemas.microsoft.com/office/drawing/2014/main" val="4026783376"/>
                    </a:ext>
                  </a:extLst>
                </a:gridCol>
                <a:gridCol w="1623392">
                  <a:extLst>
                    <a:ext uri="{9D8B030D-6E8A-4147-A177-3AD203B41FA5}">
                      <a16:colId xmlns:a16="http://schemas.microsoft.com/office/drawing/2014/main" val="2400785058"/>
                    </a:ext>
                  </a:extLst>
                </a:gridCol>
                <a:gridCol w="1325770">
                  <a:extLst>
                    <a:ext uri="{9D8B030D-6E8A-4147-A177-3AD203B41FA5}">
                      <a16:colId xmlns:a16="http://schemas.microsoft.com/office/drawing/2014/main" val="538681141"/>
                    </a:ext>
                  </a:extLst>
                </a:gridCol>
              </a:tblGrid>
              <a:tr h="331459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Purchase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Extra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596396"/>
                  </a:ext>
                </a:extLst>
              </a:tr>
              <a:tr h="32041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01-01-2022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0.00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0.00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3,661.00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0.00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2336725"/>
                  </a:ext>
                </a:extLst>
              </a:tr>
              <a:tr h="32041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02-01-2022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1,618.00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1,300.00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3,979.00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0.00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703425"/>
                  </a:ext>
                </a:extLst>
              </a:tr>
              <a:tr h="32041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03-01-2022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1,100.00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3,613.00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9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1,466.00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0.00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64916"/>
                  </a:ext>
                </a:extLst>
              </a:tr>
              <a:tr h="32041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04-01-2022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1,064.00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799.00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1,731.00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0.00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289809"/>
                  </a:ext>
                </a:extLst>
              </a:tr>
              <a:tr h="32041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05-01-2022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2,632.00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2,710.00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3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1,653.00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0.00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525868"/>
                  </a:ext>
                </a:extLst>
              </a:tr>
              <a:tr h="32041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06-01-2022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1,998.00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1,910.00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1,741.00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0.00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268567"/>
                  </a:ext>
                </a:extLst>
              </a:tr>
              <a:tr h="32041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07-01-2022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1,035.00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1,140.00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1,636.00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0.00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3020242"/>
                  </a:ext>
                </a:extLst>
              </a:tr>
              <a:tr h="32041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08-01-2022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1,586.00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595.00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2,627.00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0.00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536472"/>
                  </a:ext>
                </a:extLst>
              </a:tr>
              <a:tr h="32041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09-01-2022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1,855.00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1,000.00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3,482.00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0.00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0317219"/>
                  </a:ext>
                </a:extLst>
              </a:tr>
              <a:tr h="32041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10-01-2022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900.00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1,120.00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3,262.00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₹ 0.00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0670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07C364-B3D5-848A-194F-0DF61F85F211}"/>
              </a:ext>
            </a:extLst>
          </p:cNvPr>
          <p:cNvSpPr txBox="1"/>
          <p:nvPr/>
        </p:nvSpPr>
        <p:spPr>
          <a:xfrm>
            <a:off x="17259301" y="9486900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Montserrat Classic" panose="020B060402020202020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68554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8763001" cy="10287000"/>
          </a:xfrm>
          <a:custGeom>
            <a:avLst/>
            <a:gdLst/>
            <a:ahLst/>
            <a:cxnLst/>
            <a:rect l="l" t="t" r="r" b="b"/>
            <a:pathLst>
              <a:path w="1738608" h="2709333">
                <a:moveTo>
                  <a:pt x="0" y="0"/>
                </a:moveTo>
                <a:lnTo>
                  <a:pt x="1738608" y="0"/>
                </a:lnTo>
                <a:lnTo>
                  <a:pt x="1738608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292929"/>
          </a:solidFill>
        </p:spPr>
      </p:sp>
      <p:sp>
        <p:nvSpPr>
          <p:cNvPr id="4" name="TextBox 4"/>
          <p:cNvSpPr txBox="1"/>
          <p:nvPr/>
        </p:nvSpPr>
        <p:spPr>
          <a:xfrm>
            <a:off x="0" y="-144661"/>
            <a:ext cx="4096707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14401" y="1076325"/>
            <a:ext cx="163449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IN" sz="6000" dirty="0">
                <a:solidFill>
                  <a:schemeClr val="bg1"/>
                </a:solidFill>
                <a:latin typeface="Montserrat Classic Bold"/>
              </a:rPr>
              <a:t>		 </a:t>
            </a:r>
            <a:r>
              <a:rPr lang="en-IN" sz="6000" dirty="0">
                <a:solidFill>
                  <a:srgbClr val="E5E5E5"/>
                </a:solidFill>
                <a:latin typeface="Montserrat Classic Bold"/>
              </a:rPr>
              <a:t>Interpretations</a:t>
            </a:r>
            <a:r>
              <a:rPr lang="en-IN" sz="6000" dirty="0">
                <a:solidFill>
                  <a:schemeClr val="bg1"/>
                </a:solidFill>
                <a:latin typeface="Montserrat Classic Bold"/>
              </a:rPr>
              <a:t>     </a:t>
            </a:r>
            <a:r>
              <a:rPr lang="en-US" sz="6000" dirty="0">
                <a:solidFill>
                  <a:schemeClr val="tx2">
                    <a:lumMod val="75000"/>
                    <a:lumOff val="25000"/>
                  </a:schemeClr>
                </a:solidFill>
                <a:latin typeface="Bookman Old Style" panose="02050604050505020204" pitchFamily="18" charset="0"/>
              </a:rPr>
              <a:t>&amp;</a:t>
            </a:r>
            <a:r>
              <a:rPr lang="en-IN" sz="6000" dirty="0">
                <a:solidFill>
                  <a:schemeClr val="bg1"/>
                </a:solidFill>
                <a:latin typeface="Montserrat Classic Bold"/>
              </a:rPr>
              <a:t> </a:t>
            </a:r>
            <a:r>
              <a:rPr lang="en-IN" sz="6000" dirty="0">
                <a:solidFill>
                  <a:schemeClr val="accent1"/>
                </a:solidFill>
                <a:latin typeface="Montserrat Classic Bold"/>
              </a:rPr>
              <a:t>Recommendations</a:t>
            </a:r>
            <a:endParaRPr lang="en-US" sz="6000" dirty="0">
              <a:solidFill>
                <a:schemeClr val="accent1"/>
              </a:solidFill>
              <a:latin typeface="Montserrat Classic Bold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391568"/>
              </p:ext>
            </p:extLst>
          </p:nvPr>
        </p:nvGraphicFramePr>
        <p:xfrm>
          <a:off x="9296400" y="2030403"/>
          <a:ext cx="7734300" cy="7191375"/>
        </p:xfrm>
        <a:graphic>
          <a:graphicData uri="http://schemas.openxmlformats.org/drawingml/2006/table">
            <a:tbl>
              <a:tblPr/>
              <a:tblGrid>
                <a:gridCol w="773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252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 shop visibility through offline and online signage/banners</a:t>
                      </a:r>
                    </a:p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87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Diversify products with lower price range to attract more customers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87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Connecting digitally will benefit the client, as other local businesses are less active online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240317"/>
                  </a:ext>
                </a:extLst>
              </a:tr>
              <a:tr h="17887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Implement loyalty programs or incentives for repeat customers to encourage retention and increase sales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221565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2CC0A41-C527-23F5-9AEB-C07F67C8B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448733"/>
              </p:ext>
            </p:extLst>
          </p:nvPr>
        </p:nvGraphicFramePr>
        <p:xfrm>
          <a:off x="914400" y="2019300"/>
          <a:ext cx="7696200" cy="7191374"/>
        </p:xfrm>
        <a:graphic>
          <a:graphicData uri="http://schemas.openxmlformats.org/drawingml/2006/table">
            <a:tbl>
              <a:tblPr/>
              <a:tblGrid>
                <a:gridCol w="769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614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600" b="0" i="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Excel spreadsheets can help reduce losses due to human error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29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600" b="0" i="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Monday and Saturday can be used as shopping days for owner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14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600" b="0" i="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Investing more in certain products can maximize profits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769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i="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Local shops are underperforming compared to shops on highways or big markets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882213"/>
                  </a:ext>
                </a:extLst>
              </a:tr>
              <a:tr h="124769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i="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 action="ppaction://hlinkfile"/>
                        </a:rPr>
                        <a:t>Locals</a:t>
                      </a:r>
                      <a:r>
                        <a:rPr lang="en-US" sz="2600" b="0" i="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prefer to buy lower-quality substitutes for branded products  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300110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778D51-DF9B-E1D8-F309-10CBB08EB463}"/>
              </a:ext>
            </a:extLst>
          </p:cNvPr>
          <p:cNvSpPr txBox="1"/>
          <p:nvPr/>
        </p:nvSpPr>
        <p:spPr>
          <a:xfrm>
            <a:off x="17088421" y="9486900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Montserrat Classic" panose="020B060402020202020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1838788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0563C1"/>
    </a:folHlink>
  </a:clrScheme>
  <a:fontScheme name="Sheets">
    <a:majorFont>
      <a:latin typeface="Calibri"/>
      <a:ea typeface="Calibri"/>
      <a:cs typeface="Calibri"/>
    </a:majorFont>
    <a:minorFont>
      <a:latin typeface="Calibri"/>
      <a:ea typeface="Calibri"/>
      <a:cs typeface="Calibri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1485</TotalTime>
  <Words>876</Words>
  <Application>Microsoft Office PowerPoint</Application>
  <PresentationFormat>Custom</PresentationFormat>
  <Paragraphs>173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Corbel</vt:lpstr>
      <vt:lpstr>Arial</vt:lpstr>
      <vt:lpstr>Calibri</vt:lpstr>
      <vt:lpstr>Söhne</vt:lpstr>
      <vt:lpstr>Montserrat Semi-Bold</vt:lpstr>
      <vt:lpstr>Bookman Old Style</vt:lpstr>
      <vt:lpstr>Montserrat Classic Bold</vt:lpstr>
      <vt:lpstr>Josefin Sans Regular</vt:lpstr>
      <vt:lpstr>Montserrat Classic</vt:lpstr>
      <vt:lpstr>Sitka Banner Semibold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Proposal Business Presentation in Dark Green Orange Geometric Style</dc:title>
  <dc:creator>welcome</dc:creator>
  <cp:lastModifiedBy>shri krishna pandey</cp:lastModifiedBy>
  <cp:revision>38</cp:revision>
  <dcterms:created xsi:type="dcterms:W3CDTF">2006-08-16T00:00:00Z</dcterms:created>
  <dcterms:modified xsi:type="dcterms:W3CDTF">2023-05-08T07:27:12Z</dcterms:modified>
  <dc:identifier>DAFdQLwZXtM</dc:identifier>
</cp:coreProperties>
</file>